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handoutMasterIdLst>
    <p:handoutMasterId r:id="rId63"/>
  </p:handoutMasterIdLst>
  <p:sldIdLst>
    <p:sldId id="543" r:id="rId2"/>
    <p:sldId id="479" r:id="rId3"/>
    <p:sldId id="477" r:id="rId4"/>
    <p:sldId id="480" r:id="rId5"/>
    <p:sldId id="482" r:id="rId6"/>
    <p:sldId id="476" r:id="rId7"/>
    <p:sldId id="481" r:id="rId8"/>
    <p:sldId id="483" r:id="rId9"/>
    <p:sldId id="489" r:id="rId10"/>
    <p:sldId id="486" r:id="rId11"/>
    <p:sldId id="490" r:id="rId12"/>
    <p:sldId id="491" r:id="rId13"/>
    <p:sldId id="487" r:id="rId14"/>
    <p:sldId id="396" r:id="rId15"/>
    <p:sldId id="520" r:id="rId16"/>
    <p:sldId id="521" r:id="rId17"/>
    <p:sldId id="522" r:id="rId18"/>
    <p:sldId id="398" r:id="rId19"/>
    <p:sldId id="492" r:id="rId20"/>
    <p:sldId id="400" r:id="rId21"/>
    <p:sldId id="493" r:id="rId22"/>
    <p:sldId id="402" r:id="rId23"/>
    <p:sldId id="403" r:id="rId24"/>
    <p:sldId id="404" r:id="rId25"/>
    <p:sldId id="405" r:id="rId26"/>
    <p:sldId id="517" r:id="rId27"/>
    <p:sldId id="457" r:id="rId28"/>
    <p:sldId id="494" r:id="rId29"/>
    <p:sldId id="495" r:id="rId30"/>
    <p:sldId id="496" r:id="rId31"/>
    <p:sldId id="497" r:id="rId32"/>
    <p:sldId id="523" r:id="rId33"/>
    <p:sldId id="524" r:id="rId34"/>
    <p:sldId id="526" r:id="rId35"/>
    <p:sldId id="525" r:id="rId36"/>
    <p:sldId id="502" r:id="rId37"/>
    <p:sldId id="503" r:id="rId38"/>
    <p:sldId id="504" r:id="rId39"/>
    <p:sldId id="505" r:id="rId40"/>
    <p:sldId id="506" r:id="rId41"/>
    <p:sldId id="507" r:id="rId42"/>
    <p:sldId id="508" r:id="rId43"/>
    <p:sldId id="541" r:id="rId44"/>
    <p:sldId id="473" r:id="rId45"/>
    <p:sldId id="474" r:id="rId46"/>
    <p:sldId id="414" r:id="rId47"/>
    <p:sldId id="510"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0066"/>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2863" autoAdjust="0"/>
  </p:normalViewPr>
  <p:slideViewPr>
    <p:cSldViewPr>
      <p:cViewPr varScale="1">
        <p:scale>
          <a:sx n="66" d="100"/>
          <a:sy n="66" d="100"/>
        </p:scale>
        <p:origin x="1248" y="3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1614"/>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smtClean="0"/>
            <a:t>High dim. data</a:t>
          </a:r>
          <a:endParaRPr lang="en-US" sz="2400" b="1" dirty="0"/>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Locality sensitive hashing</a:t>
          </a:r>
          <a:endParaRPr lang="en-US" sz="1800" dirty="0">
            <a:latin typeface="Calibri" pitchFamily="34" charset="0"/>
            <a:cs typeface="Calibri" pitchFamily="34" charset="0"/>
          </a:endParaRP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Clustering</a:t>
          </a:r>
          <a:endParaRPr lang="en-US" sz="1800" dirty="0">
            <a:latin typeface="Calibri" pitchFamily="34" charset="0"/>
            <a:cs typeface="Calibri" pitchFamily="34" charset="0"/>
          </a:endParaRP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smtClean="0"/>
            <a:t>Graph </a:t>
          </a:r>
          <a:br>
            <a:rPr lang="en-US" sz="2400" b="1" dirty="0" smtClean="0"/>
          </a:br>
          <a:r>
            <a:rPr lang="en-US" sz="2400" b="1" dirty="0" smtClean="0"/>
            <a:t>data</a:t>
          </a:r>
          <a:endParaRPr lang="en-US" sz="2400" b="1" dirty="0"/>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b="1" dirty="0" smtClean="0">
              <a:latin typeface="Calibri" pitchFamily="34" charset="0"/>
              <a:cs typeface="Calibri" pitchFamily="34" charset="0"/>
            </a:rPr>
            <a:t>PageRank, </a:t>
          </a:r>
          <a:r>
            <a:rPr lang="en-US" sz="1800" dirty="0" err="1" smtClean="0">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Community Detection</a:t>
          </a:r>
          <a:endParaRPr lang="en-US" sz="1800" dirty="0">
            <a:latin typeface="Calibri" pitchFamily="34" charset="0"/>
            <a:cs typeface="Calibri" pitchFamily="34" charset="0"/>
          </a:endParaRP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smtClean="0"/>
            <a:t>Infinite </a:t>
          </a:r>
          <a:br>
            <a:rPr lang="en-US" sz="2400" b="1" dirty="0" smtClean="0"/>
          </a:br>
          <a:r>
            <a:rPr lang="en-US" sz="2400" b="1" dirty="0" smtClean="0"/>
            <a:t>data</a:t>
          </a:r>
          <a:endParaRPr lang="en-US" sz="2400" b="1" dirty="0"/>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Filtering data streams</a:t>
          </a:r>
          <a:endParaRPr lang="en-US" sz="1800" dirty="0">
            <a:latin typeface="Calibri" pitchFamily="34" charset="0"/>
            <a:cs typeface="Calibri" pitchFamily="34" charset="0"/>
          </a:endParaRP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Web advertising</a:t>
          </a:r>
          <a:endParaRPr lang="en-US" sz="1800" dirty="0">
            <a:latin typeface="Calibri" pitchFamily="34" charset="0"/>
            <a:cs typeface="Calibri" pitchFamily="34" charset="0"/>
          </a:endParaRP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smtClean="0">
              <a:latin typeface="Calibri" pitchFamily="34" charset="0"/>
              <a:cs typeface="Calibri" pitchFamily="34" charset="0"/>
            </a:rPr>
            <a:t>Dimensionality reduction</a:t>
          </a:r>
          <a:endParaRPr lang="en-US" sz="1800" dirty="0">
            <a:latin typeface="Calibri" pitchFamily="34" charset="0"/>
            <a:cs typeface="Calibri" pitchFamily="34" charset="0"/>
          </a:endParaRP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smtClean="0">
              <a:latin typeface="Calibri" pitchFamily="34" charset="0"/>
              <a:cs typeface="Calibri" pitchFamily="34" charset="0"/>
            </a:rPr>
            <a:t>Spam Detection</a:t>
          </a:r>
          <a:endParaRPr lang="en-US" sz="1800" dirty="0">
            <a:latin typeface="Calibri" pitchFamily="34" charset="0"/>
            <a:cs typeface="Calibri" pitchFamily="34" charset="0"/>
          </a:endParaRP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smtClean="0">
              <a:latin typeface="Calibri" pitchFamily="34" charset="0"/>
              <a:cs typeface="Calibri" pitchFamily="34" charset="0"/>
            </a:rPr>
            <a:t>Queries on streams</a:t>
          </a:r>
          <a:endParaRPr lang="en-US" sz="1800" dirty="0">
            <a:latin typeface="Calibri" pitchFamily="34" charset="0"/>
            <a:cs typeface="Calibri" pitchFamily="34" charset="0"/>
          </a:endParaRP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smtClean="0"/>
            <a:t>Machine learning</a:t>
          </a:r>
          <a:endParaRPr lang="en-US" sz="2400" b="1" dirty="0"/>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SVM</a:t>
          </a:r>
          <a:endParaRPr lang="en-US" sz="1800" dirty="0">
            <a:latin typeface="Calibri" pitchFamily="34" charset="0"/>
            <a:cs typeface="Calibri" pitchFamily="34" charset="0"/>
          </a:endParaRP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Decision Trees</a:t>
          </a:r>
          <a:endParaRPr lang="en-US" sz="1800" dirty="0">
            <a:latin typeface="Calibri" pitchFamily="34" charset="0"/>
            <a:cs typeface="Calibri" pitchFamily="34" charset="0"/>
          </a:endParaRP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smtClean="0">
              <a:latin typeface="Calibri" pitchFamily="34" charset="0"/>
              <a:cs typeface="Calibri" pitchFamily="34" charset="0"/>
            </a:rPr>
            <a:t>Perceptron, </a:t>
          </a:r>
          <a:r>
            <a:rPr lang="en-US" sz="1800" dirty="0" err="1" smtClean="0">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smtClean="0"/>
            <a:t>Apps</a:t>
          </a:r>
          <a:endParaRPr lang="en-US" sz="2400" b="1" dirty="0"/>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Recommender systems</a:t>
          </a:r>
          <a:endParaRPr lang="en-US" sz="1800" dirty="0">
            <a:latin typeface="Calibri" pitchFamily="34" charset="0"/>
            <a:cs typeface="Calibri" pitchFamily="34" charset="0"/>
          </a:endParaRP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Association Rules</a:t>
          </a:r>
          <a:endParaRPr lang="en-US" sz="1800" dirty="0">
            <a:latin typeface="Calibri" pitchFamily="34" charset="0"/>
            <a:cs typeface="Calibri" pitchFamily="34" charset="0"/>
          </a:endParaRP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smtClean="0">
              <a:latin typeface="Calibri" pitchFamily="34" charset="0"/>
              <a:cs typeface="Calibri" pitchFamily="34" charset="0"/>
            </a:rPr>
            <a:t>Duplicate document detection</a:t>
          </a:r>
          <a:endParaRPr lang="en-US" sz="1800" dirty="0">
            <a:latin typeface="Calibri" pitchFamily="34" charset="0"/>
            <a:cs typeface="Calibri" pitchFamily="34" charset="0"/>
          </a:endParaRP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en-US"/>
        </a:p>
      </dgm:t>
    </dgm:pt>
    <dgm:pt modelId="{189EA2CD-99B4-4604-BDBC-34AEB91058A9}" type="pres">
      <dgm:prSet presAssocID="{B28448BA-C9A8-43EB-A9DB-A0137196E3B9}" presName="textNode" presStyleLbl="bgShp" presStyleIdx="0" presStyleCnt="5"/>
      <dgm:spPr/>
      <dgm:t>
        <a:bodyPr/>
        <a:lstStyle/>
        <a:p>
          <a:endParaRPr 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en-US"/>
        </a:p>
      </dgm:t>
    </dgm:pt>
    <dgm:pt modelId="{727186A0-986E-40DF-85B7-ACC6191E0924}" type="pres">
      <dgm:prSet presAssocID="{5FC74589-1769-4EB4-9E51-9D82632D2E02}" presName="textNode" presStyleLbl="bgShp" presStyleIdx="1" presStyleCnt="5"/>
      <dgm:spPr/>
      <dgm:t>
        <a:bodyPr/>
        <a:lstStyle/>
        <a:p>
          <a:endParaRPr 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en-US"/>
        </a:p>
      </dgm:t>
    </dgm:pt>
    <dgm:pt modelId="{4735A497-84C1-49AD-B2D7-A0E2E20F2536}" type="pres">
      <dgm:prSet presAssocID="{A0A9AC20-5EC1-4862-BFC8-870928838544}" presName="textNode" presStyleLbl="bgShp" presStyleIdx="2" presStyleCnt="5"/>
      <dgm:spPr/>
      <dgm:t>
        <a:bodyPr/>
        <a:lstStyle/>
        <a:p>
          <a:endParaRPr 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en-US"/>
        </a:p>
      </dgm:t>
    </dgm:pt>
    <dgm:pt modelId="{AB95B1F2-DB60-4BC5-81D3-1FA274FF69C7}" type="pres">
      <dgm:prSet presAssocID="{EA22DC01-B1C3-4425-86ED-5B66953397A8}" presName="textNode" presStyleLbl="bgShp" presStyleIdx="3" presStyleCnt="5"/>
      <dgm:spPr/>
      <dgm:t>
        <a:bodyPr/>
        <a:lstStyle/>
        <a:p>
          <a:endParaRPr 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en-US"/>
        </a:p>
      </dgm:t>
    </dgm:pt>
    <dgm:pt modelId="{34BAB90F-F3E5-4FFB-A339-2946D1CD0CCB}" type="pres">
      <dgm:prSet presAssocID="{7D17D413-1C96-46A5-9E85-72C6636AE3C5}" presName="textNode" presStyleLbl="bgShp" presStyleIdx="4" presStyleCnt="5"/>
      <dgm:spPr/>
      <dgm:t>
        <a:bodyPr/>
        <a:lstStyle/>
        <a:p>
          <a:endParaRPr 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en-US"/>
        </a:p>
      </dgm:t>
    </dgm:pt>
  </dgm:ptLst>
  <dgm:cxnLst>
    <dgm:cxn modelId="{81C02B21-535E-4037-B7B1-466B01788E50}" type="presOf" srcId="{E9F388D8-C9C2-45F4-B532-779E8C2CB5E8}" destId="{D6B8C86D-B5C5-4707-BB1C-60E6EB9E4EBA}"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A04E9170-2DD8-4F68-85D2-C56EB494E902}" type="presOf" srcId="{B8FE7A32-1B20-4D46-8242-6C91907A490E}" destId="{EFE71110-9F14-440A-945D-9BFF90054013}" srcOrd="0"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C5C44264-B39F-4FCA-9A42-92193526DC36}" type="presOf" srcId="{86AB53FA-67D7-4EE7-8555-3EE8EB6FA4C8}" destId="{0F3CAB81-CF76-498F-9619-BAF8144FA3C3}" srcOrd="0" destOrd="0" presId="urn:microsoft.com/office/officeart/2005/8/layout/lProcess2"/>
    <dgm:cxn modelId="{C1B2E21F-D8E2-4D5F-9B36-E4CCCEAFCB75}" type="presOf" srcId="{5FC74589-1769-4EB4-9E51-9D82632D2E02}" destId="{C1CD2EAA-2E66-4BDA-BB6E-F99B46E1B919}"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56DEB443-B31C-48C4-8742-3C423FDE1FFB}" type="presOf" srcId="{BC15291E-510A-4A20-8D69-B0F2ACBA3CC6}" destId="{204F3481-2F4C-45A5-A0A1-C088684F0126}" srcOrd="0" destOrd="0" presId="urn:microsoft.com/office/officeart/2005/8/layout/lProcess2"/>
    <dgm:cxn modelId="{21B4CF8E-69E0-4B5B-8E95-05CD3384938F}" type="presOf" srcId="{FF0CDCCC-6F78-4064-A419-5EC5C753206F}" destId="{EB498954-62A4-422D-9DE3-1FA74DD1D37F}" srcOrd="0" destOrd="0" presId="urn:microsoft.com/office/officeart/2005/8/layout/lProcess2"/>
    <dgm:cxn modelId="{28CBDF77-EFA7-413F-A46E-0E6502D0D22D}" type="presOf" srcId="{EFD7AB2D-81E2-448E-B54E-4F3622AF7EF9}" destId="{9E190C18-AEDE-45E1-8A46-924B1190ACB6}" srcOrd="0"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83310C06-E6D8-4A66-8B36-DD8FAC93CA4A}" type="presOf" srcId="{B28448BA-C9A8-43EB-A9DB-A0137196E3B9}" destId="{F5FB40AB-A8F0-43CC-AED2-A0B6D3491F03}"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21C1B627-90E6-4002-8BDE-35BEEEA01E04}" type="presOf" srcId="{6856B0CF-FE68-485F-BF49-CA4A93F4F38C}" destId="{DECF7DEE-4FD4-4CE5-AEDF-10353AC11531}" srcOrd="0" destOrd="0" presId="urn:microsoft.com/office/officeart/2005/8/layout/lProcess2"/>
    <dgm:cxn modelId="{36BD44D0-E691-4D93-AF39-5319506E97C7}" type="presOf" srcId="{A0A9AC20-5EC1-4862-BFC8-870928838544}" destId="{9A6AB0E7-12CE-4F4C-9194-CFD62AA0E26B}"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9900CEC7-B71D-4656-9E91-5E2CB5E789DC}" type="presOf" srcId="{67EC18BA-DB21-4AAD-BE8A-067C85A9B73E}" destId="{80762C44-FA02-441A-8A8D-FC00E4F372F1}"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AECA2633-7BF9-403A-9A95-5F2BF47F35C1}" type="presOf" srcId="{E12CEE09-DEBB-4435-B911-A40A12F7930D}" destId="{20F65450-B565-4F6E-8CBD-65CD2502E3B0}" srcOrd="0" destOrd="0" presId="urn:microsoft.com/office/officeart/2005/8/layout/lProcess2"/>
    <dgm:cxn modelId="{D33D0A21-2BD2-4BD3-A4B8-772CDA682905}" type="presOf" srcId="{A5325020-A43F-4DC5-B91A-865612236E1B}" destId="{6F277C00-29F7-4ECD-8C97-37788C7BA770}"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A3002FA6-7BC3-4B6C-AAF6-FFE2B4E9EA74}" type="presOf" srcId="{5DA147F9-347F-4A9B-99C6-4679CBA742BD}" destId="{02FBE83C-F7E3-4AC9-9A61-66BF67D7D8B6}" srcOrd="0" destOrd="0" presId="urn:microsoft.com/office/officeart/2005/8/layout/lProcess2"/>
    <dgm:cxn modelId="{50776E1B-9797-4EAB-843B-B77C348B2D43}" type="presOf" srcId="{A0A9AC20-5EC1-4862-BFC8-870928838544}" destId="{4735A497-84C1-49AD-B2D7-A0E2E20F2536}" srcOrd="1"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8E14DBE1-817D-46F1-A488-3DFEFAA85A93}" type="presOf" srcId="{7DAF4A99-25E1-44F9-90C0-EA66CF00B3B6}" destId="{5473F14B-8F21-412E-B8DE-EADF32D6F521}"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EF4FBB0E-CCE3-449A-915D-6AC8B78467F3}" type="presOf" srcId="{B28448BA-C9A8-43EB-A9DB-A0137196E3B9}" destId="{189EA2CD-99B4-4604-BDBC-34AEB91058A9}" srcOrd="1" destOrd="0" presId="urn:microsoft.com/office/officeart/2005/8/layout/lProcess2"/>
    <dgm:cxn modelId="{7F680B89-53B7-4B3A-A0BD-95429C2B7E76}" type="presOf" srcId="{7D17D413-1C96-46A5-9E85-72C6636AE3C5}" destId="{5A591EE2-4B7B-40DB-B051-D75F7BFEDDD6}" srcOrd="0" destOrd="0" presId="urn:microsoft.com/office/officeart/2005/8/layout/lProcess2"/>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7DE15143-10B2-4821-99AA-AFFE7A4A1919}" type="presOf" srcId="{7D17D413-1C96-46A5-9E85-72C6636AE3C5}" destId="{34BAB90F-F3E5-4FFB-A339-2946D1CD0CCB}" srcOrd="1" destOrd="0" presId="urn:microsoft.com/office/officeart/2005/8/layout/lProcess2"/>
    <dgm:cxn modelId="{D2E71B6A-2ED0-4063-83D4-B7F1634C0332}" srcId="{A0A9AC20-5EC1-4862-BFC8-870928838544}" destId="{5DA147F9-347F-4A9B-99C6-4679CBA742BD}" srcOrd="1" destOrd="0" parTransId="{0DD651B9-CD26-4B12-B47E-A345F5C781A5}" sibTransId="{A279CC5C-DF39-4624-BFA5-ADC04410EA91}"/>
    <dgm:cxn modelId="{365E3F44-0965-4D03-B829-4DBBC0DF590B}" type="presOf" srcId="{A9A35E3D-01EA-46C6-AED8-865E91E9D6C9}" destId="{F0B767F2-4C7E-481B-967C-8FE0CB529397}" srcOrd="0" destOrd="0" presId="urn:microsoft.com/office/officeart/2005/8/layout/lProcess2"/>
    <dgm:cxn modelId="{B557D0A5-6223-4F11-841E-12CA94FB15C4}" type="presOf" srcId="{06D87D35-A66C-427C-B6DB-AF958D65D6B3}" destId="{1EC52667-0754-4666-9083-6E56A0F9B67B}" srcOrd="0" destOrd="0" presId="urn:microsoft.com/office/officeart/2005/8/layout/lProcess2"/>
    <dgm:cxn modelId="{7E0DC3F3-589D-4DC9-BF1E-F57418A0DCCF}" type="presOf" srcId="{EA22DC01-B1C3-4425-86ED-5B66953397A8}" destId="{AB95B1F2-DB60-4BC5-81D3-1FA274FF69C7}"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62325270-ECF1-4E81-920E-535D0B28DE0C}" type="presOf" srcId="{91B14D9B-61DF-4421-AF43-318BB0021BDF}" destId="{80F88CB8-4B64-4172-B897-E8F8383812F7}" srcOrd="0" destOrd="0" presId="urn:microsoft.com/office/officeart/2005/8/layout/lProcess2"/>
    <dgm:cxn modelId="{381533A7-3909-4C0E-B2D0-A78DFF042952}" type="presOf" srcId="{63784350-6FB5-4F39-A0AA-A76D20385A1A}" destId="{6C9EBB1C-8DC1-467B-832A-DCA29AD54F62}" srcOrd="0" destOrd="0" presId="urn:microsoft.com/office/officeart/2005/8/layout/lProcess2"/>
    <dgm:cxn modelId="{68912125-24C9-4174-8703-1092A124535E}" type="presOf" srcId="{EA22DC01-B1C3-4425-86ED-5B66953397A8}" destId="{18B77C7D-672C-4358-9CA6-BD8FA6E2302A}"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5018CE96-E6CC-471E-9B9C-30F70F6B8CE7}" srcId="{7D17D413-1C96-46A5-9E85-72C6636AE3C5}" destId="{A9A35E3D-01EA-46C6-AED8-865E91E9D6C9}" srcOrd="0" destOrd="0" parTransId="{0C34515A-9947-4AC4-8E07-6D77FB8F1E95}" sibTransId="{3C0EBF76-BD27-4964-B79F-79CC6413DFD1}"/>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2B7D0E6A-2EE8-415F-99F5-8F2DD0F1D336}" type="presOf" srcId="{5FC74589-1769-4EB4-9E51-9D82632D2E02}" destId="{727186A0-986E-40DF-85B7-ACC6191E0924}" srcOrd="1"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D293F6F6-E518-486E-B78E-A614F04FFFC8}" type="presParOf" srcId="{5473F14B-8F21-412E-B8DE-EADF32D6F521}" destId="{C0D74A84-CA9B-4A55-82D3-C4473BCAB74F}" srcOrd="0" destOrd="0" presId="urn:microsoft.com/office/officeart/2005/8/layout/lProcess2"/>
    <dgm:cxn modelId="{F157FF98-D877-453E-9B17-1A471963C853}" type="presParOf" srcId="{C0D74A84-CA9B-4A55-82D3-C4473BCAB74F}" destId="{F5FB40AB-A8F0-43CC-AED2-A0B6D3491F03}" srcOrd="0" destOrd="0" presId="urn:microsoft.com/office/officeart/2005/8/layout/lProcess2"/>
    <dgm:cxn modelId="{28BAF3CB-49F2-4243-931A-20CE55E5328E}" type="presParOf" srcId="{C0D74A84-CA9B-4A55-82D3-C4473BCAB74F}" destId="{189EA2CD-99B4-4604-BDBC-34AEB91058A9}" srcOrd="1" destOrd="0" presId="urn:microsoft.com/office/officeart/2005/8/layout/lProcess2"/>
    <dgm:cxn modelId="{43DCE7FF-AD2C-4A6C-B4EC-F4DBA02F72AF}" type="presParOf" srcId="{C0D74A84-CA9B-4A55-82D3-C4473BCAB74F}" destId="{051CD919-C14E-4FF7-A82B-674D57B30AF8}" srcOrd="2" destOrd="0" presId="urn:microsoft.com/office/officeart/2005/8/layout/lProcess2"/>
    <dgm:cxn modelId="{27C49981-F7A3-4B0A-9BA4-A501B841A1E0}" type="presParOf" srcId="{051CD919-C14E-4FF7-A82B-674D57B30AF8}" destId="{151EFC3A-4B26-48D8-87A4-D28DC0264B02}" srcOrd="0" destOrd="0" presId="urn:microsoft.com/office/officeart/2005/8/layout/lProcess2"/>
    <dgm:cxn modelId="{D540978A-CC68-469A-B1D9-BB04EE7DF03D}" type="presParOf" srcId="{151EFC3A-4B26-48D8-87A4-D28DC0264B02}" destId="{D6B8C86D-B5C5-4707-BB1C-60E6EB9E4EBA}" srcOrd="0" destOrd="0" presId="urn:microsoft.com/office/officeart/2005/8/layout/lProcess2"/>
    <dgm:cxn modelId="{91BF84BD-6A39-4636-86C2-1ABE71D6405D}" type="presParOf" srcId="{151EFC3A-4B26-48D8-87A4-D28DC0264B02}" destId="{FEA7308F-F292-4734-BC92-11C7BB5AF5E5}" srcOrd="1" destOrd="0" presId="urn:microsoft.com/office/officeart/2005/8/layout/lProcess2"/>
    <dgm:cxn modelId="{AEBD1E76-595A-4809-9F67-0EC0D0DCEA34}" type="presParOf" srcId="{151EFC3A-4B26-48D8-87A4-D28DC0264B02}" destId="{20F65450-B565-4F6E-8CBD-65CD2502E3B0}" srcOrd="2" destOrd="0" presId="urn:microsoft.com/office/officeart/2005/8/layout/lProcess2"/>
    <dgm:cxn modelId="{DE269F7C-5F0C-4524-AC62-AB572A82B6B2}" type="presParOf" srcId="{151EFC3A-4B26-48D8-87A4-D28DC0264B02}" destId="{1943ED51-E95A-4F6E-A717-80400DEEEE20}" srcOrd="3" destOrd="0" presId="urn:microsoft.com/office/officeart/2005/8/layout/lProcess2"/>
    <dgm:cxn modelId="{A6C95B9B-896B-467E-BE0C-41202B4AC387}" type="presParOf" srcId="{151EFC3A-4B26-48D8-87A4-D28DC0264B02}" destId="{80F88CB8-4B64-4172-B897-E8F8383812F7}" srcOrd="4" destOrd="0" presId="urn:microsoft.com/office/officeart/2005/8/layout/lProcess2"/>
    <dgm:cxn modelId="{CC2C20F3-13EA-4240-9C28-399375419FD0}" type="presParOf" srcId="{5473F14B-8F21-412E-B8DE-EADF32D6F521}" destId="{DC9EA69A-B885-4DA4-818F-1748672594CF}" srcOrd="1" destOrd="0" presId="urn:microsoft.com/office/officeart/2005/8/layout/lProcess2"/>
    <dgm:cxn modelId="{86ADE167-C71A-4496-80FF-3070377F40DA}" type="presParOf" srcId="{5473F14B-8F21-412E-B8DE-EADF32D6F521}" destId="{3A6F3D38-6FA6-469E-B3C3-234BD62E4CCA}" srcOrd="2" destOrd="0" presId="urn:microsoft.com/office/officeart/2005/8/layout/lProcess2"/>
    <dgm:cxn modelId="{8A75A7C8-1167-4204-9050-20A3B45556AC}" type="presParOf" srcId="{3A6F3D38-6FA6-469E-B3C3-234BD62E4CCA}" destId="{C1CD2EAA-2E66-4BDA-BB6E-F99B46E1B919}" srcOrd="0" destOrd="0" presId="urn:microsoft.com/office/officeart/2005/8/layout/lProcess2"/>
    <dgm:cxn modelId="{A3F9E9D4-DFF3-4533-8DA6-2B73D09CAA01}" type="presParOf" srcId="{3A6F3D38-6FA6-469E-B3C3-234BD62E4CCA}" destId="{727186A0-986E-40DF-85B7-ACC6191E0924}" srcOrd="1" destOrd="0" presId="urn:microsoft.com/office/officeart/2005/8/layout/lProcess2"/>
    <dgm:cxn modelId="{214BA66F-0036-4E3F-82BD-5B07EF087746}" type="presParOf" srcId="{3A6F3D38-6FA6-469E-B3C3-234BD62E4CCA}" destId="{F4329E4E-5431-4760-B147-9E77700EF61A}" srcOrd="2" destOrd="0" presId="urn:microsoft.com/office/officeart/2005/8/layout/lProcess2"/>
    <dgm:cxn modelId="{32B26321-BD59-4D0D-BAEF-0C49082A4504}" type="presParOf" srcId="{F4329E4E-5431-4760-B147-9E77700EF61A}" destId="{B5C22EF8-EBFA-4704-BF77-C1B26E178B0D}" srcOrd="0" destOrd="0" presId="urn:microsoft.com/office/officeart/2005/8/layout/lProcess2"/>
    <dgm:cxn modelId="{3957C533-3EB9-4657-81E2-04B71F29C254}" type="presParOf" srcId="{B5C22EF8-EBFA-4704-BF77-C1B26E178B0D}" destId="{EFE71110-9F14-440A-945D-9BFF90054013}" srcOrd="0" destOrd="0" presId="urn:microsoft.com/office/officeart/2005/8/layout/lProcess2"/>
    <dgm:cxn modelId="{1370EC9B-5835-42E3-9F75-7C56C8FCC379}" type="presParOf" srcId="{B5C22EF8-EBFA-4704-BF77-C1B26E178B0D}" destId="{35EA0CEB-E637-4D3C-96EF-C8D3B04060F2}" srcOrd="1" destOrd="0" presId="urn:microsoft.com/office/officeart/2005/8/layout/lProcess2"/>
    <dgm:cxn modelId="{E6B8B11B-C32E-40CD-93A2-E4A16E3D8889}" type="presParOf" srcId="{B5C22EF8-EBFA-4704-BF77-C1B26E178B0D}" destId="{9E190C18-AEDE-45E1-8A46-924B1190ACB6}" srcOrd="2" destOrd="0" presId="urn:microsoft.com/office/officeart/2005/8/layout/lProcess2"/>
    <dgm:cxn modelId="{527AE496-B373-426F-A793-181C05A4417C}" type="presParOf" srcId="{B5C22EF8-EBFA-4704-BF77-C1B26E178B0D}" destId="{1E1AD27B-2438-4D0B-AB02-AF912F764D09}" srcOrd="3" destOrd="0" presId="urn:microsoft.com/office/officeart/2005/8/layout/lProcess2"/>
    <dgm:cxn modelId="{AEC3AAEC-B35B-40D5-90BF-233AC1D5150D}" type="presParOf" srcId="{B5C22EF8-EBFA-4704-BF77-C1B26E178B0D}" destId="{EB498954-62A4-422D-9DE3-1FA74DD1D37F}" srcOrd="4" destOrd="0" presId="urn:microsoft.com/office/officeart/2005/8/layout/lProcess2"/>
    <dgm:cxn modelId="{13E4ED3A-CA61-440C-A910-31F9E9DE72B6}" type="presParOf" srcId="{5473F14B-8F21-412E-B8DE-EADF32D6F521}" destId="{BB3C6D49-326B-48DE-AC1D-9DC877BB01DD}" srcOrd="3" destOrd="0" presId="urn:microsoft.com/office/officeart/2005/8/layout/lProcess2"/>
    <dgm:cxn modelId="{C07FBC63-1CF3-4D41-AB4F-7AF39B65CAE0}" type="presParOf" srcId="{5473F14B-8F21-412E-B8DE-EADF32D6F521}" destId="{EF090B29-38A2-4F08-90FA-7BB67BE8B3E2}" srcOrd="4" destOrd="0" presId="urn:microsoft.com/office/officeart/2005/8/layout/lProcess2"/>
    <dgm:cxn modelId="{804B8D7C-FCE0-4345-88E6-6DAB4F4DA6FF}" type="presParOf" srcId="{EF090B29-38A2-4F08-90FA-7BB67BE8B3E2}" destId="{9A6AB0E7-12CE-4F4C-9194-CFD62AA0E26B}" srcOrd="0" destOrd="0" presId="urn:microsoft.com/office/officeart/2005/8/layout/lProcess2"/>
    <dgm:cxn modelId="{4C42DB17-D27B-4955-8D73-E0AC78F02FAD}" type="presParOf" srcId="{EF090B29-38A2-4F08-90FA-7BB67BE8B3E2}" destId="{4735A497-84C1-49AD-B2D7-A0E2E20F2536}" srcOrd="1" destOrd="0" presId="urn:microsoft.com/office/officeart/2005/8/layout/lProcess2"/>
    <dgm:cxn modelId="{1666516A-1B93-49AC-B4A8-D26351237343}" type="presParOf" srcId="{EF090B29-38A2-4F08-90FA-7BB67BE8B3E2}" destId="{5235814C-D240-476B-A6EA-F820ADA9F290}" srcOrd="2" destOrd="0" presId="urn:microsoft.com/office/officeart/2005/8/layout/lProcess2"/>
    <dgm:cxn modelId="{4EFB6BFC-2429-4642-9C09-FD7DEA6DB3A5}" type="presParOf" srcId="{5235814C-D240-476B-A6EA-F820ADA9F290}" destId="{F8C87951-0BEC-442E-BD13-E67FB71AC42B}" srcOrd="0" destOrd="0" presId="urn:microsoft.com/office/officeart/2005/8/layout/lProcess2"/>
    <dgm:cxn modelId="{5A732A0D-95EA-419E-A0F5-1A22BB8FC7F2}" type="presParOf" srcId="{F8C87951-0BEC-442E-BD13-E67FB71AC42B}" destId="{DECF7DEE-4FD4-4CE5-AEDF-10353AC11531}" srcOrd="0" destOrd="0" presId="urn:microsoft.com/office/officeart/2005/8/layout/lProcess2"/>
    <dgm:cxn modelId="{32884400-CABE-418E-A90C-DC46770BF642}" type="presParOf" srcId="{F8C87951-0BEC-442E-BD13-E67FB71AC42B}" destId="{739A0DE6-D28A-493F-A1CB-4B3CCAC72873}" srcOrd="1" destOrd="0" presId="urn:microsoft.com/office/officeart/2005/8/layout/lProcess2"/>
    <dgm:cxn modelId="{E4C53968-F3E6-401B-9E3F-055361BD0E54}" type="presParOf" srcId="{F8C87951-0BEC-442E-BD13-E67FB71AC42B}" destId="{02FBE83C-F7E3-4AC9-9A61-66BF67D7D8B6}" srcOrd="2" destOrd="0" presId="urn:microsoft.com/office/officeart/2005/8/layout/lProcess2"/>
    <dgm:cxn modelId="{33EA08D7-A23B-4839-BAAA-F63D3E6DC379}" type="presParOf" srcId="{F8C87951-0BEC-442E-BD13-E67FB71AC42B}" destId="{87C5B8B3-4388-4867-AA6C-4B2D717EAAF2}" srcOrd="3" destOrd="0" presId="urn:microsoft.com/office/officeart/2005/8/layout/lProcess2"/>
    <dgm:cxn modelId="{C63548D9-E715-4F5F-827C-E95414B239DF}" type="presParOf" srcId="{F8C87951-0BEC-442E-BD13-E67FB71AC42B}" destId="{1EC52667-0754-4666-9083-6E56A0F9B67B}" srcOrd="4" destOrd="0" presId="urn:microsoft.com/office/officeart/2005/8/layout/lProcess2"/>
    <dgm:cxn modelId="{C6334623-C531-482C-8682-D0A66A9F335B}" type="presParOf" srcId="{5473F14B-8F21-412E-B8DE-EADF32D6F521}" destId="{9C67C073-8031-4FB8-83D0-BB3987979FB7}" srcOrd="5" destOrd="0" presId="urn:microsoft.com/office/officeart/2005/8/layout/lProcess2"/>
    <dgm:cxn modelId="{C94D84B5-8854-4A80-8BE3-2EE8089F4F6B}" type="presParOf" srcId="{5473F14B-8F21-412E-B8DE-EADF32D6F521}" destId="{3D53649F-3A9D-48AC-B3B4-F9359FF49907}" srcOrd="6" destOrd="0" presId="urn:microsoft.com/office/officeart/2005/8/layout/lProcess2"/>
    <dgm:cxn modelId="{2B99D731-039C-4F4C-A9E7-79D9A27429C9}" type="presParOf" srcId="{3D53649F-3A9D-48AC-B3B4-F9359FF49907}" destId="{18B77C7D-672C-4358-9CA6-BD8FA6E2302A}" srcOrd="0" destOrd="0" presId="urn:microsoft.com/office/officeart/2005/8/layout/lProcess2"/>
    <dgm:cxn modelId="{D6FABC58-E49C-4879-8132-B3B74B0C5E11}" type="presParOf" srcId="{3D53649F-3A9D-48AC-B3B4-F9359FF49907}" destId="{AB95B1F2-DB60-4BC5-81D3-1FA274FF69C7}" srcOrd="1" destOrd="0" presId="urn:microsoft.com/office/officeart/2005/8/layout/lProcess2"/>
    <dgm:cxn modelId="{5E60B56C-E011-46CD-9F7E-857AF27816DB}" type="presParOf" srcId="{3D53649F-3A9D-48AC-B3B4-F9359FF49907}" destId="{9D4EF955-0664-47BE-890F-75DA470A2A2E}" srcOrd="2" destOrd="0" presId="urn:microsoft.com/office/officeart/2005/8/layout/lProcess2"/>
    <dgm:cxn modelId="{52C89378-F94E-431A-9340-C10005A51B3E}" type="presParOf" srcId="{9D4EF955-0664-47BE-890F-75DA470A2A2E}" destId="{CCD58064-6258-410C-B1E0-023DF3946A43}" srcOrd="0" destOrd="0" presId="urn:microsoft.com/office/officeart/2005/8/layout/lProcess2"/>
    <dgm:cxn modelId="{EDE9A244-35E9-4595-974F-2AA0586D3608}" type="presParOf" srcId="{CCD58064-6258-410C-B1E0-023DF3946A43}" destId="{204F3481-2F4C-45A5-A0A1-C088684F0126}" srcOrd="0" destOrd="0" presId="urn:microsoft.com/office/officeart/2005/8/layout/lProcess2"/>
    <dgm:cxn modelId="{27EE1C54-DEB9-4726-A8AB-94539F9D38FE}" type="presParOf" srcId="{CCD58064-6258-410C-B1E0-023DF3946A43}" destId="{B768FAA9-E2C4-4A6B-82D8-EF54C53E14D8}" srcOrd="1" destOrd="0" presId="urn:microsoft.com/office/officeart/2005/8/layout/lProcess2"/>
    <dgm:cxn modelId="{C30D1C51-3134-4D81-A110-F5D0F5950C12}" type="presParOf" srcId="{CCD58064-6258-410C-B1E0-023DF3946A43}" destId="{0F3CAB81-CF76-498F-9619-BAF8144FA3C3}" srcOrd="2" destOrd="0" presId="urn:microsoft.com/office/officeart/2005/8/layout/lProcess2"/>
    <dgm:cxn modelId="{D6CF5EBC-C3E9-45A4-8A99-7D369C585C93}" type="presParOf" srcId="{CCD58064-6258-410C-B1E0-023DF3946A43}" destId="{0E0C811E-F3C5-4F24-A485-437F0C0EAD6A}" srcOrd="3" destOrd="0" presId="urn:microsoft.com/office/officeart/2005/8/layout/lProcess2"/>
    <dgm:cxn modelId="{C4A63CA1-4784-4785-9F66-2214DFD9AFEF}" type="presParOf" srcId="{CCD58064-6258-410C-B1E0-023DF3946A43}" destId="{80762C44-FA02-441A-8A8D-FC00E4F372F1}" srcOrd="4" destOrd="0" presId="urn:microsoft.com/office/officeart/2005/8/layout/lProcess2"/>
    <dgm:cxn modelId="{F2AEF778-2675-4F09-8494-743791DDBA83}" type="presParOf" srcId="{5473F14B-8F21-412E-B8DE-EADF32D6F521}" destId="{1EEF13C7-AF43-4380-A8A5-F72A5D476D05}" srcOrd="7" destOrd="0" presId="urn:microsoft.com/office/officeart/2005/8/layout/lProcess2"/>
    <dgm:cxn modelId="{D893D5C7-3C1A-49C9-B2DE-0EEE787B3356}" type="presParOf" srcId="{5473F14B-8F21-412E-B8DE-EADF32D6F521}" destId="{0618492F-D453-4601-9C36-8CE6AA153D1B}" srcOrd="8" destOrd="0" presId="urn:microsoft.com/office/officeart/2005/8/layout/lProcess2"/>
    <dgm:cxn modelId="{B6178047-0921-49B1-A9DC-442CE3CDE2FF}" type="presParOf" srcId="{0618492F-D453-4601-9C36-8CE6AA153D1B}" destId="{5A591EE2-4B7B-40DB-B051-D75F7BFEDDD6}" srcOrd="0" destOrd="0" presId="urn:microsoft.com/office/officeart/2005/8/layout/lProcess2"/>
    <dgm:cxn modelId="{9DFB9198-8FD3-4366-BC6F-7551E36A2692}" type="presParOf" srcId="{0618492F-D453-4601-9C36-8CE6AA153D1B}" destId="{34BAB90F-F3E5-4FFB-A339-2946D1CD0CCB}" srcOrd="1" destOrd="0" presId="urn:microsoft.com/office/officeart/2005/8/layout/lProcess2"/>
    <dgm:cxn modelId="{34E747F1-1106-42C5-A8D5-1422A0F84112}" type="presParOf" srcId="{0618492F-D453-4601-9C36-8CE6AA153D1B}" destId="{BA794F96-F89B-483A-BF3A-9118CA9CCDA4}" srcOrd="2" destOrd="0" presId="urn:microsoft.com/office/officeart/2005/8/layout/lProcess2"/>
    <dgm:cxn modelId="{15921094-D069-46F1-A140-312EF23A6F63}" type="presParOf" srcId="{BA794F96-F89B-483A-BF3A-9118CA9CCDA4}" destId="{76BCF6F8-619E-4477-AF5E-3CC45345624F}" srcOrd="0" destOrd="0" presId="urn:microsoft.com/office/officeart/2005/8/layout/lProcess2"/>
    <dgm:cxn modelId="{62888C61-111F-4CF4-B03A-8C2D12335415}" type="presParOf" srcId="{76BCF6F8-619E-4477-AF5E-3CC45345624F}" destId="{F0B767F2-4C7E-481B-967C-8FE0CB529397}" srcOrd="0" destOrd="0" presId="urn:microsoft.com/office/officeart/2005/8/layout/lProcess2"/>
    <dgm:cxn modelId="{A5266A0B-1A36-450C-8825-FEF43A044C43}" type="presParOf" srcId="{76BCF6F8-619E-4477-AF5E-3CC45345624F}" destId="{B342BD1C-A54C-4F1C-A099-03A03E61088D}" srcOrd="1" destOrd="0" presId="urn:microsoft.com/office/officeart/2005/8/layout/lProcess2"/>
    <dgm:cxn modelId="{11187347-C90F-46E2-B15C-2251FAD42A85}" type="presParOf" srcId="{76BCF6F8-619E-4477-AF5E-3CC45345624F}" destId="{6F277C00-29F7-4ECD-8C97-37788C7BA770}" srcOrd="2" destOrd="0" presId="urn:microsoft.com/office/officeart/2005/8/layout/lProcess2"/>
    <dgm:cxn modelId="{4E0A9743-586C-450C-85AD-403C5E414E1D}" type="presParOf" srcId="{76BCF6F8-619E-4477-AF5E-3CC45345624F}" destId="{3945A699-1DD4-41EF-B849-687FF56CB987}" srcOrd="3" destOrd="0" presId="urn:microsoft.com/office/officeart/2005/8/layout/lProcess2"/>
    <dgm:cxn modelId="{224B9E07-4D95-40AF-843D-FE0E99FEC56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High dim. data</a:t>
          </a:r>
          <a:endParaRPr lang="en-US" sz="2400" b="1" kern="1200" dirty="0"/>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Locality sensitive hashing</a:t>
          </a:r>
          <a:endParaRPr lang="en-US" sz="1800" kern="1200" dirty="0">
            <a:latin typeface="Calibri" pitchFamily="34" charset="0"/>
            <a:cs typeface="Calibri" pitchFamily="34" charset="0"/>
          </a:endParaRP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Clustering</a:t>
          </a:r>
          <a:endParaRPr lang="en-US" sz="1800" kern="1200" dirty="0">
            <a:latin typeface="Calibri" pitchFamily="34" charset="0"/>
            <a:cs typeface="Calibri" pitchFamily="34" charset="0"/>
          </a:endParaRP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Dimensionality reduction</a:t>
          </a:r>
          <a:endParaRPr lang="en-US" sz="1800" kern="1200" dirty="0">
            <a:latin typeface="Calibri" pitchFamily="34" charset="0"/>
            <a:cs typeface="Calibri" pitchFamily="34" charset="0"/>
          </a:endParaRP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Graph </a:t>
          </a:r>
          <a:br>
            <a:rPr lang="en-US" sz="2400" b="1" kern="1200" dirty="0" smtClean="0"/>
          </a:br>
          <a:r>
            <a:rPr lang="en-US" sz="2400" b="1" kern="1200" dirty="0" smtClean="0"/>
            <a:t>data</a:t>
          </a:r>
          <a:endParaRPr lang="en-US" sz="2400" b="1" kern="1200" dirty="0"/>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1" kern="1200" dirty="0" smtClean="0">
              <a:latin typeface="Calibri" pitchFamily="34" charset="0"/>
              <a:cs typeface="Calibri" pitchFamily="34" charset="0"/>
            </a:rPr>
            <a:t>PageRank, </a:t>
          </a:r>
          <a:r>
            <a:rPr lang="en-US" sz="1800" kern="1200" dirty="0" err="1" smtClean="0">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Community Detection</a:t>
          </a:r>
          <a:endParaRPr lang="en-US" sz="1800" kern="1200" dirty="0">
            <a:latin typeface="Calibri" pitchFamily="34" charset="0"/>
            <a:cs typeface="Calibri" pitchFamily="34" charset="0"/>
          </a:endParaRP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Spam Detection</a:t>
          </a:r>
          <a:endParaRPr lang="en-US" sz="1800" kern="1200" dirty="0">
            <a:latin typeface="Calibri" pitchFamily="34" charset="0"/>
            <a:cs typeface="Calibri" pitchFamily="34" charset="0"/>
          </a:endParaRP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Infinite </a:t>
          </a:r>
          <a:br>
            <a:rPr lang="en-US" sz="2400" b="1" kern="1200" dirty="0" smtClean="0"/>
          </a:br>
          <a:r>
            <a:rPr lang="en-US" sz="2400" b="1" kern="1200" dirty="0" smtClean="0"/>
            <a:t>data</a:t>
          </a:r>
          <a:endParaRPr lang="en-US" sz="2400" b="1" kern="1200" dirty="0"/>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Filtering data streams</a:t>
          </a:r>
          <a:endParaRPr lang="en-US" sz="1800" kern="1200" dirty="0">
            <a:latin typeface="Calibri" pitchFamily="34" charset="0"/>
            <a:cs typeface="Calibri" pitchFamily="34" charset="0"/>
          </a:endParaRP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Web advertising</a:t>
          </a:r>
          <a:endParaRPr lang="en-US" sz="1800" kern="1200" dirty="0">
            <a:latin typeface="Calibri" pitchFamily="34" charset="0"/>
            <a:cs typeface="Calibri" pitchFamily="34" charset="0"/>
          </a:endParaRP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Queries on streams</a:t>
          </a:r>
          <a:endParaRPr lang="en-US" sz="1800" kern="1200" dirty="0">
            <a:latin typeface="Calibri" pitchFamily="34" charset="0"/>
            <a:cs typeface="Calibri" pitchFamily="34" charset="0"/>
          </a:endParaRP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Machine learning</a:t>
          </a:r>
          <a:endParaRPr lang="en-US" sz="2400" b="1" kern="1200" dirty="0"/>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SVM</a:t>
          </a:r>
          <a:endParaRPr lang="en-US" sz="1800" kern="1200" dirty="0">
            <a:latin typeface="Calibri" pitchFamily="34" charset="0"/>
            <a:cs typeface="Calibri" pitchFamily="34" charset="0"/>
          </a:endParaRP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Decision Trees</a:t>
          </a:r>
          <a:endParaRPr lang="en-US" sz="1800" kern="1200" dirty="0">
            <a:latin typeface="Calibri" pitchFamily="34" charset="0"/>
            <a:cs typeface="Calibri" pitchFamily="34" charset="0"/>
          </a:endParaRP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Perceptron, </a:t>
          </a:r>
          <a:r>
            <a:rPr lang="en-US" sz="1800" kern="1200" dirty="0" err="1" smtClean="0">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Apps</a:t>
          </a:r>
          <a:endParaRPr lang="en-US" sz="2400" b="1" kern="1200" dirty="0"/>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Recommender systems</a:t>
          </a:r>
          <a:endParaRPr lang="en-US" sz="1800" kern="1200" dirty="0">
            <a:latin typeface="Calibri" pitchFamily="34" charset="0"/>
            <a:cs typeface="Calibri" pitchFamily="34" charset="0"/>
          </a:endParaRP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Association Rules</a:t>
          </a:r>
          <a:endParaRPr lang="en-US" sz="1800" kern="1200" dirty="0">
            <a:latin typeface="Calibri" pitchFamily="34" charset="0"/>
            <a:cs typeface="Calibri" pitchFamily="34" charset="0"/>
          </a:endParaRP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cs typeface="Calibri" pitchFamily="34" charset="0"/>
            </a:rPr>
            <a:t>Duplicate document detection</a:t>
          </a:r>
          <a:endParaRPr lang="en-US" sz="1800" kern="1200" dirty="0">
            <a:latin typeface="Calibri" pitchFamily="34" charset="0"/>
            <a:cs typeface="Calibri" pitchFamily="34" charset="0"/>
          </a:endParaRP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11/22/2023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11/22/2023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25</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pPr fontAlgn="base">
                <a:spcBef>
                  <a:spcPct val="0"/>
                </a:spcBef>
                <a:spcAft>
                  <a:spcPct val="0"/>
                </a:spcAft>
              </a:pPr>
              <a:t>33</a:t>
            </a:fld>
            <a:endParaRPr lang="en-US"/>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46</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2DD7F-D438-4442-9395-9B09A843476D}" type="slidenum">
              <a:rPr lang="en-US"/>
              <a:pPr/>
              <a:t>14</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04B42B-3BB2-46E9-BB91-9AC0403C6A5A}" type="slidenum">
              <a:rPr lang="en-US"/>
              <a:pPr fontAlgn="base">
                <a:spcBef>
                  <a:spcPct val="0"/>
                </a:spcBef>
                <a:spcAft>
                  <a:spcPct val="0"/>
                </a:spcAft>
              </a:pPr>
              <a:t>49</a:t>
            </a:fld>
            <a:endParaRPr lang="en-US"/>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noFill/>
          <a:ln>
            <a:solidFill>
              <a:srgbClr val="000000"/>
            </a:solidFill>
            <a:miter lim="800000"/>
            <a:headEnd/>
            <a:tailEnd/>
          </a:ln>
        </p:spPr>
      </p:sp>
      <p:sp>
        <p:nvSpPr>
          <p:cNvPr id="9216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p:spPr>
      </p:sp>
      <p:sp>
        <p:nvSpPr>
          <p:cNvPr id="9830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Arial" pitchFamily="34" charset="0"/>
                <a:cs typeface="Arial" pitchFamily="34" charset="0"/>
              </a:rPr>
              <a:t>Remember to say that we first initialize </a:t>
            </a:r>
            <a:r>
              <a:rPr lang="en-US" sz="1200" b="0" dirty="0" err="1" smtClean="0">
                <a:solidFill>
                  <a:schemeClr val="bg1"/>
                </a:solidFill>
                <a:latin typeface="Arial" pitchFamily="34" charset="0"/>
                <a:cs typeface="Arial" pitchFamily="34" charset="0"/>
              </a:rPr>
              <a:t>r^new</a:t>
            </a:r>
            <a:r>
              <a:rPr lang="en-US" sz="1200" b="0" dirty="0" smtClean="0">
                <a:solidFill>
                  <a:schemeClr val="bg1"/>
                </a:solidFill>
                <a:latin typeface="Arial" pitchFamily="34" charset="0"/>
                <a:cs typeface="Arial" pitchFamily="34" charset="0"/>
              </a:rPr>
              <a:t> to 1-beta/n</a:t>
            </a:r>
            <a:endParaRPr lang="en-US" sz="1200" b="0" baseline="-25000" dirty="0" smtClean="0">
              <a:solidFill>
                <a:schemeClr val="bg1"/>
              </a:solidFill>
              <a:latin typeface="Arial" pitchFamily="34" charset="0"/>
              <a:cs typeface="Arial" pitchFamily="34" charset="0"/>
            </a:endParaRPr>
          </a:p>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p:spPr>
      </p:sp>
      <p:sp>
        <p:nvSpPr>
          <p:cNvPr id="100355"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60</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18</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20</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21</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22</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23</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24</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DA0EC571-FBE1-4574-ACB3-BCEF26F2AE23}" type="datetime1">
              <a:rPr lang="en-US" smtClean="0"/>
              <a:t>11/22/2023</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72F6757-7ABC-4CD2-B39A-963AF38380F5}" type="datetime1">
              <a:rPr lang="en-US" smtClean="0"/>
              <a:t>11/22/2023</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C0A7190-665B-4804-BB45-7747B3514B0B}" type="datetime1">
              <a:rPr lang="en-US" smtClean="0"/>
              <a:t>11/22/2023</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smtClean="0"/>
              <a:t>Click to edit Master title style</a:t>
            </a:r>
            <a:endParaRPr lang="en-US"/>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A1FCF4D-B336-465A-977F-0869DE469660}" type="datetime1">
              <a:rPr lang="en-US" smtClean="0"/>
              <a:t>11/22/2023</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smtClean="0"/>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9BFC7501-9CE9-4B62-88F7-501E9673B6FD}" type="datetime1">
              <a:rPr lang="en-US" smtClean="0"/>
              <a:t>11/22/2023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B880CE0A-7975-4D76-93B2-940E4DA74693}" type="datetime1">
              <a:rPr lang="en-US" smtClean="0"/>
              <a:t>11/22/2023</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07501EA7-DC30-4CA6-A58A-202C464235FF}" type="datetime1">
              <a:rPr lang="en-US" smtClean="0"/>
              <a:t>11/22/2023</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7176298-53BA-4D4B-95EA-FF43AF18B88E}" type="datetime1">
              <a:rPr lang="en-US" smtClean="0"/>
              <a:t>11/22/2023</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5603FC8-A63D-4635-AD46-39DF76F92C8F}" type="datetime1">
              <a:rPr lang="en-US" smtClean="0"/>
              <a:t>11/22/2023</a:t>
            </a:fld>
            <a:endParaRPr lang="en-US"/>
          </a:p>
        </p:txBody>
      </p:sp>
      <p:sp>
        <p:nvSpPr>
          <p:cNvPr id="8" name="Footer Placeholder 7"/>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BE28D3C-48F1-4FEC-A9CC-D9DBCC7D3FFD}" type="datetime1">
              <a:rPr lang="en-US" smtClean="0"/>
              <a:t>11/22/2023</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83DC9-0B1A-4C5B-A9D7-7A5517496F0A}" type="datetime1">
              <a:rPr lang="en-US" smtClean="0"/>
              <a:t>11/22/2023</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E37F779-D676-436D-86BC-3575D2E6086F}" type="datetime1">
              <a:rPr lang="en-US" smtClean="0"/>
              <a:t>11/22/2023</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06341C8-256B-4B49-96F2-13FF10D25ABC}" type="datetime1">
              <a:rPr lang="en-US" smtClean="0"/>
              <a:t>11/22/2023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E31D5F9-80F4-4F7E-86DE-D14CEF4D91A2}" type="datetime1">
              <a:rPr lang="en-US" smtClean="0"/>
              <a:t>11/22/2023</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smtClean="0"/>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smtClean="0"/>
              <a:t>Link </a:t>
            </a:r>
            <a:r>
              <a:rPr lang="en-US" sz="5400" dirty="0"/>
              <a:t>Analysis, </a:t>
            </a:r>
            <a:r>
              <a:rPr lang="en-US" sz="5400" dirty="0" smtClean="0"/>
              <a:t>PageRank</a:t>
            </a:r>
            <a:endParaRPr lang="en-US" sz="5400" dirty="0"/>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smtClean="0"/>
              <a:t>Slides modified from Mining of Massive Datasets</a:t>
            </a:r>
          </a:p>
          <a:p>
            <a:r>
              <a:rPr lang="en-US" sz="2400" dirty="0" smtClean="0"/>
              <a:t>Jure Leskovec, </a:t>
            </a:r>
            <a:r>
              <a:rPr lang="en-US" sz="2400" dirty="0" err="1" smtClean="0"/>
              <a:t>Anand</a:t>
            </a:r>
            <a:r>
              <a:rPr lang="en-US" sz="2400" dirty="0" smtClean="0"/>
              <a:t> </a:t>
            </a:r>
            <a:r>
              <a:rPr lang="en-US" sz="2400" dirty="0" err="1" smtClean="0"/>
              <a:t>Rajaraman</a:t>
            </a:r>
            <a:r>
              <a:rPr lang="en-US" sz="2400" dirty="0" smtClean="0"/>
              <a:t>, Jeff Ullman </a:t>
            </a:r>
            <a:r>
              <a:rPr lang="en-US" sz="2000" dirty="0" smtClean="0"/>
              <a:t>Stanford University</a:t>
            </a:r>
          </a:p>
          <a:p>
            <a:r>
              <a:rPr lang="en-US" sz="3200" dirty="0" smtClean="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a:t>
            </a:r>
            <a:r>
              <a:rPr lang="en-US" sz="1200" b="1" dirty="0" smtClean="0">
                <a:latin typeface="Arial" pitchFamily="34" charset="0"/>
                <a:cs typeface="Arial" pitchFamily="34" charset="0"/>
              </a:rPr>
              <a:t>slides:</a:t>
            </a:r>
            <a:r>
              <a:rPr lang="en-US" sz="1200" dirty="0" smtClean="0">
                <a:latin typeface="Arial" pitchFamily="34" charset="0"/>
                <a:cs typeface="Arial" pitchFamily="34" charset="0"/>
              </a:rPr>
              <a:t> We </a:t>
            </a:r>
            <a:r>
              <a:rPr lang="en-US" sz="1200" dirty="0">
                <a:latin typeface="Arial" pitchFamily="34" charset="0"/>
                <a:cs typeface="Arial" pitchFamily="34" charset="0"/>
              </a:rPr>
              <a:t>would be delighted if you found this our material useful in giving your own lectures. Feel free to use these slides verbatim, or to modify them to fit your own needs</a:t>
            </a:r>
            <a:r>
              <a:rPr lang="en-US" sz="1200" dirty="0" smtClean="0">
                <a:latin typeface="Arial" pitchFamily="34" charset="0"/>
                <a:cs typeface="Arial" pitchFamily="34" charset="0"/>
              </a:rPr>
              <a:t>. If </a:t>
            </a:r>
            <a:r>
              <a:rPr lang="en-US" sz="1200" dirty="0">
                <a:latin typeface="Arial" pitchFamily="34" charset="0"/>
                <a:cs typeface="Arial" pitchFamily="34" charset="0"/>
              </a:rPr>
              <a:t>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a:t>
            </a:r>
            <a:r>
              <a:rPr lang="en-US" sz="1200" dirty="0" smtClean="0">
                <a:latin typeface="Arial" pitchFamily="34" charset="0"/>
                <a:cs typeface="Arial" pitchFamily="34" charset="0"/>
                <a:hlinkClick r:id="rId4"/>
              </a:rPr>
              <a:t>www.mmds.org</a:t>
            </a:r>
            <a:r>
              <a:rPr lang="en-US" sz="1200" dirty="0" smtClean="0">
                <a:latin typeface="Arial" pitchFamily="34" charset="0"/>
                <a:cs typeface="Arial" pitchFamily="34" charset="0"/>
              </a:rPr>
              <a:t> </a:t>
            </a:r>
          </a:p>
        </p:txBody>
      </p:sp>
    </p:spTree>
    <p:extLst>
      <p:ext uri="{BB962C8B-B14F-4D97-AF65-F5344CB8AC3E}">
        <p14:creationId xmlns:p14="http://schemas.microsoft.com/office/powerpoint/2010/main" val="191092438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as a </a:t>
            </a:r>
            <a:r>
              <a:rPr lang="en-US" dirty="0"/>
              <a:t>D</a:t>
            </a:r>
            <a:r>
              <a:rPr lang="en-US" dirty="0" smtClean="0"/>
              <a:t>irected Graph</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257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smtClean="0"/>
              <a:t>Broad Question</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sz="3600" b="1" dirty="0" smtClean="0">
                <a:solidFill>
                  <a:srgbClr val="CC0066"/>
                </a:solidFill>
              </a:rPr>
              <a:t>How to organize the Web?</a:t>
            </a:r>
            <a:endParaRPr lang="en-US" b="1" dirty="0" smtClean="0">
              <a:solidFill>
                <a:srgbClr val="CC0066"/>
              </a:solidFill>
            </a:endParaRPr>
          </a:p>
          <a:p>
            <a:r>
              <a:rPr lang="en-US" b="1" dirty="0" smtClean="0"/>
              <a:t>First try:</a:t>
            </a:r>
            <a:r>
              <a:rPr lang="en-US" dirty="0" smtClean="0"/>
              <a:t> Human curated</a:t>
            </a:r>
            <a:br>
              <a:rPr lang="en-US" dirty="0" smtClean="0"/>
            </a:br>
            <a:r>
              <a:rPr lang="en-US" b="1" dirty="0" smtClean="0">
                <a:solidFill>
                  <a:srgbClr val="0000FF"/>
                </a:solidFill>
              </a:rPr>
              <a:t>Web directories</a:t>
            </a:r>
          </a:p>
          <a:p>
            <a:pPr lvl="1"/>
            <a:r>
              <a:rPr lang="en-US" dirty="0" smtClean="0"/>
              <a:t>Yahoo, DMOZ, </a:t>
            </a:r>
            <a:r>
              <a:rPr lang="en-US" dirty="0" err="1" smtClean="0"/>
              <a:t>LookSmart</a:t>
            </a:r>
            <a:endParaRPr lang="en-US" dirty="0" smtClean="0"/>
          </a:p>
          <a:p>
            <a:r>
              <a:rPr lang="en-US" b="1" dirty="0" smtClean="0"/>
              <a:t>Second try:</a:t>
            </a:r>
            <a:r>
              <a:rPr lang="en-US" dirty="0" smtClean="0"/>
              <a:t> </a:t>
            </a:r>
            <a:r>
              <a:rPr lang="en-US" b="1" dirty="0" smtClean="0">
                <a:solidFill>
                  <a:srgbClr val="0000FF"/>
                </a:solidFill>
              </a:rPr>
              <a:t>Web Search</a:t>
            </a:r>
          </a:p>
          <a:p>
            <a:pPr lvl="1"/>
            <a:r>
              <a:rPr lang="en-US" b="1" dirty="0" smtClean="0">
                <a:solidFill>
                  <a:srgbClr val="008000"/>
                </a:solidFill>
              </a:rPr>
              <a:t>Information Retrieval </a:t>
            </a:r>
            <a:r>
              <a:rPr lang="en-US" dirty="0" smtClean="0"/>
              <a:t>investigates:</a:t>
            </a:r>
            <a:br>
              <a:rPr lang="en-US" dirty="0" smtClean="0"/>
            </a:br>
            <a:r>
              <a:rPr lang="en-US" dirty="0" smtClean="0">
                <a:solidFill>
                  <a:srgbClr val="0000FF"/>
                </a:solidFill>
              </a:rPr>
              <a:t>Find </a:t>
            </a:r>
            <a:r>
              <a:rPr lang="en-US" dirty="0">
                <a:solidFill>
                  <a:srgbClr val="0000FF"/>
                </a:solidFill>
              </a:rPr>
              <a:t>relevant docs in a </a:t>
            </a:r>
            <a:r>
              <a:rPr lang="en-US" dirty="0" smtClean="0">
                <a:solidFill>
                  <a:srgbClr val="0000FF"/>
                </a:solidFill>
              </a:rPr>
              <a:t>small </a:t>
            </a:r>
            <a:br>
              <a:rPr lang="en-US" dirty="0" smtClean="0">
                <a:solidFill>
                  <a:srgbClr val="0000FF"/>
                </a:solidFill>
              </a:rPr>
            </a:br>
            <a:r>
              <a:rPr lang="en-US" dirty="0" smtClean="0">
                <a:solidFill>
                  <a:srgbClr val="0000FF"/>
                </a:solidFill>
              </a:rPr>
              <a:t>and trusted </a:t>
            </a:r>
            <a:r>
              <a:rPr lang="en-US" dirty="0">
                <a:solidFill>
                  <a:srgbClr val="0000FF"/>
                </a:solidFill>
              </a:rPr>
              <a:t>set</a:t>
            </a:r>
          </a:p>
          <a:p>
            <a:pPr lvl="2"/>
            <a:r>
              <a:rPr lang="en-US" dirty="0"/>
              <a:t>Newspaper </a:t>
            </a:r>
            <a:r>
              <a:rPr lang="en-US" dirty="0" smtClean="0"/>
              <a:t>articles, Patents</a:t>
            </a:r>
            <a:r>
              <a:rPr lang="en-US" dirty="0"/>
              <a:t>, etc</a:t>
            </a:r>
            <a:r>
              <a:rPr lang="en-US" dirty="0" smtClean="0"/>
              <a:t>.</a:t>
            </a:r>
          </a:p>
          <a:p>
            <a:pPr lvl="1"/>
            <a:r>
              <a:rPr lang="en-US" b="1" u="sng" dirty="0" smtClean="0">
                <a:solidFill>
                  <a:srgbClr val="FF0000"/>
                </a:solidFill>
              </a:rPr>
              <a:t>But:</a:t>
            </a:r>
            <a:r>
              <a:rPr lang="en-US" dirty="0" smtClean="0"/>
              <a:t> Web is </a:t>
            </a:r>
            <a:r>
              <a:rPr lang="en-US" b="1" dirty="0" smtClean="0"/>
              <a:t>huge</a:t>
            </a:r>
            <a:r>
              <a:rPr lang="en-US" dirty="0" smtClean="0"/>
              <a:t>, full of untrusted documents, random things, web spam, etc.</a:t>
            </a:r>
            <a:endParaRPr lang="en-US" dirty="0"/>
          </a:p>
          <a:p>
            <a:pPr lvl="1"/>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0" name="Slide Number Placeholder 9"/>
          <p:cNvSpPr>
            <a:spLocks noGrp="1"/>
          </p:cNvSpPr>
          <p:nvPr>
            <p:ph type="sldNum" sz="quarter" idx="12"/>
          </p:nvPr>
        </p:nvSpPr>
        <p:spPr/>
        <p:txBody>
          <a:bodyPr/>
          <a:lstStyle/>
          <a:p>
            <a:fld id="{19B12225-5612-419B-A8D5-4B8EEE4C217E}" type="slidenum">
              <a:rPr lang="en-US" smtClean="0"/>
              <a:pPr/>
              <a:t>11</a:t>
            </a:fld>
            <a:endParaRPr lang="en-US"/>
          </a:p>
        </p:txBody>
      </p:sp>
      <p:pic>
        <p:nvPicPr>
          <p:cNvPr id="22533" name="Picture 5" descr="http://www.imagstudios.com/images/yahoo-old.jpg"/>
          <p:cNvPicPr>
            <a:picLocks noChangeAspect="1" noChangeArrowheads="1"/>
          </p:cNvPicPr>
          <p:nvPr/>
        </p:nvPicPr>
        <p:blipFill>
          <a:blip r:embed="rId2" cstate="print"/>
          <a:srcRect/>
          <a:stretch>
            <a:fillRect/>
          </a:stretch>
        </p:blipFill>
        <p:spPr bwMode="auto">
          <a:xfrm>
            <a:off x="6096000" y="1143000"/>
            <a:ext cx="2982591" cy="2895600"/>
          </a:xfrm>
          <a:prstGeom prst="rect">
            <a:avLst/>
          </a:prstGeom>
          <a:noFill/>
        </p:spPr>
      </p:pic>
    </p:spTree>
    <p:extLst>
      <p:ext uri="{BB962C8B-B14F-4D97-AF65-F5344CB8AC3E}">
        <p14:creationId xmlns:p14="http://schemas.microsoft.com/office/powerpoint/2010/main" val="34192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Search: 2 Challenges</a:t>
            </a:r>
            <a:endParaRPr lang="en-US" dirty="0"/>
          </a:p>
        </p:txBody>
      </p:sp>
      <p:sp>
        <p:nvSpPr>
          <p:cNvPr id="3" name="Content Placeholder 2"/>
          <p:cNvSpPr>
            <a:spLocks noGrp="1"/>
          </p:cNvSpPr>
          <p:nvPr>
            <p:ph idx="1"/>
          </p:nvPr>
        </p:nvSpPr>
        <p:spPr>
          <a:xfrm>
            <a:off x="457200" y="1295400"/>
            <a:ext cx="8610600" cy="5257801"/>
          </a:xfrm>
        </p:spPr>
        <p:txBody>
          <a:bodyPr>
            <a:normAutofit/>
          </a:bodyPr>
          <a:lstStyle/>
          <a:p>
            <a:pPr marL="118872" indent="0">
              <a:buNone/>
            </a:pPr>
            <a:r>
              <a:rPr lang="en-US" b="1" dirty="0" smtClean="0">
                <a:solidFill>
                  <a:srgbClr val="0000FF"/>
                </a:solidFill>
              </a:rPr>
              <a:t>2 challenges of web search:</a:t>
            </a:r>
          </a:p>
          <a:p>
            <a:r>
              <a:rPr lang="en-US" b="1" dirty="0" smtClean="0">
                <a:solidFill>
                  <a:srgbClr val="D60093"/>
                </a:solidFill>
              </a:rPr>
              <a:t>(1</a:t>
            </a:r>
            <a:r>
              <a:rPr lang="en-US" b="1" dirty="0">
                <a:solidFill>
                  <a:srgbClr val="D60093"/>
                </a:solidFill>
              </a:rPr>
              <a:t>) Web contains many sources of information</a:t>
            </a:r>
            <a:br>
              <a:rPr lang="en-US" b="1" dirty="0">
                <a:solidFill>
                  <a:srgbClr val="D60093"/>
                </a:solidFill>
              </a:rPr>
            </a:br>
            <a:r>
              <a:rPr lang="en-US" b="1" dirty="0">
                <a:solidFill>
                  <a:srgbClr val="333399"/>
                </a:solidFill>
              </a:rPr>
              <a:t>Who to “trust”?</a:t>
            </a:r>
          </a:p>
          <a:p>
            <a:pPr lvl="1"/>
            <a:r>
              <a:rPr lang="en-US" b="1" dirty="0">
                <a:solidFill>
                  <a:srgbClr val="008000"/>
                </a:solidFill>
              </a:rPr>
              <a:t>Trick:</a:t>
            </a:r>
            <a:r>
              <a:rPr lang="en-US" b="1" dirty="0">
                <a:solidFill>
                  <a:schemeClr val="accent2"/>
                </a:solidFill>
              </a:rPr>
              <a:t> </a:t>
            </a:r>
            <a:r>
              <a:rPr lang="en-US" dirty="0"/>
              <a:t>Trustworthy pages may point to each other</a:t>
            </a:r>
            <a:r>
              <a:rPr lang="en-US" dirty="0" smtClean="0"/>
              <a:t>!</a:t>
            </a:r>
          </a:p>
          <a:p>
            <a:pPr lvl="1"/>
            <a:endParaRPr lang="en-US" sz="1000" b="1" dirty="0">
              <a:solidFill>
                <a:schemeClr val="accent2"/>
              </a:solidFill>
            </a:endParaRPr>
          </a:p>
          <a:p>
            <a:r>
              <a:rPr lang="en-US" b="1" dirty="0" smtClean="0">
                <a:solidFill>
                  <a:srgbClr val="D60093"/>
                </a:solidFill>
              </a:rPr>
              <a:t>(2) What is the “best” answer to query “newspaper”?</a:t>
            </a:r>
          </a:p>
          <a:p>
            <a:pPr lvl="1"/>
            <a:r>
              <a:rPr lang="en-US" dirty="0" smtClean="0"/>
              <a:t>No single right answer</a:t>
            </a:r>
          </a:p>
          <a:p>
            <a:pPr lvl="1"/>
            <a:r>
              <a:rPr lang="en-US" b="1" dirty="0" smtClean="0">
                <a:solidFill>
                  <a:srgbClr val="008000"/>
                </a:solidFill>
              </a:rPr>
              <a:t>Trick:</a:t>
            </a:r>
            <a:r>
              <a:rPr lang="en-US" dirty="0" smtClean="0">
                <a:solidFill>
                  <a:schemeClr val="accent2"/>
                </a:solidFill>
              </a:rPr>
              <a:t> </a:t>
            </a:r>
            <a:r>
              <a:rPr lang="en-US" dirty="0" smtClean="0"/>
              <a:t>Pages that actually know about newspapers might all be pointing to many newspapers</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2605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7"/>
          <p:cNvPicPr>
            <a:picLocks noChangeAspect="1" noChangeArrowheads="1"/>
          </p:cNvPicPr>
          <p:nvPr/>
        </p:nvPicPr>
        <p:blipFill>
          <a:blip r:embed="rId2" cstate="print"/>
          <a:srcRect/>
          <a:stretch>
            <a:fillRect/>
          </a:stretch>
        </p:blipFill>
        <p:spPr bwMode="auto">
          <a:xfrm>
            <a:off x="5132515" y="2947986"/>
            <a:ext cx="4011485" cy="2995614"/>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Ranking Nodes on the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All web pages are not equally “important”</a:t>
            </a:r>
          </a:p>
          <a:p>
            <a:pPr marL="457200" lvl="1" indent="0">
              <a:buNone/>
            </a:pPr>
            <a:r>
              <a:rPr lang="en-US" dirty="0" smtClean="0">
                <a:hlinkClick r:id="rId3"/>
              </a:rPr>
              <a:t>www.joe-schmoe.com</a:t>
            </a:r>
            <a:r>
              <a:rPr lang="en-US" dirty="0" smtClean="0"/>
              <a:t> vs. </a:t>
            </a:r>
            <a:r>
              <a:rPr lang="en-US" dirty="0" smtClean="0">
                <a:hlinkClick r:id="rId4"/>
              </a:rPr>
              <a:t>www.stanford.edu</a:t>
            </a:r>
            <a:r>
              <a:rPr lang="en-US" dirty="0" smtClean="0"/>
              <a:t> </a:t>
            </a:r>
          </a:p>
          <a:p>
            <a:endParaRPr lang="en-US" dirty="0" smtClean="0"/>
          </a:p>
          <a:p>
            <a:r>
              <a:rPr lang="en-US" dirty="0" smtClean="0"/>
              <a:t>There is large diversity </a:t>
            </a:r>
            <a:br>
              <a:rPr lang="en-US" dirty="0" smtClean="0"/>
            </a:br>
            <a:r>
              <a:rPr lang="en-US" dirty="0" smtClean="0"/>
              <a:t>in the web-graph </a:t>
            </a:r>
            <a:br>
              <a:rPr lang="en-US" dirty="0" smtClean="0"/>
            </a:br>
            <a:r>
              <a:rPr lang="en-US" dirty="0" smtClean="0"/>
              <a:t>node </a:t>
            </a:r>
            <a:r>
              <a:rPr lang="en-US" dirty="0" smtClean="0"/>
              <a:t>connectivity</a:t>
            </a:r>
          </a:p>
          <a:p>
            <a:endParaRPr lang="en-US" b="1" dirty="0" smtClean="0">
              <a:solidFill>
                <a:srgbClr val="0000FF"/>
              </a:solidFill>
            </a:endParaRPr>
          </a:p>
          <a:p>
            <a:r>
              <a:rPr lang="en-US" b="1" dirty="0" smtClean="0">
                <a:solidFill>
                  <a:srgbClr val="0000FF"/>
                </a:solidFill>
              </a:rPr>
              <a:t>Let’s </a:t>
            </a:r>
            <a:r>
              <a:rPr lang="en-US" b="1" dirty="0" smtClean="0">
                <a:solidFill>
                  <a:srgbClr val="0000FF"/>
                </a:solidFill>
              </a:rPr>
              <a:t>rank the pages by </a:t>
            </a:r>
            <a:br>
              <a:rPr lang="en-US" b="1" dirty="0" smtClean="0">
                <a:solidFill>
                  <a:srgbClr val="0000FF"/>
                </a:solidFill>
              </a:rPr>
            </a:br>
            <a:r>
              <a:rPr lang="en-US" b="1" dirty="0" smtClean="0">
                <a:solidFill>
                  <a:srgbClr val="0000FF"/>
                </a:solidFill>
              </a:rPr>
              <a:t>the link structure!</a:t>
            </a:r>
            <a:endParaRPr lang="en-US" dirty="0" smtClean="0">
              <a:solidFill>
                <a:srgbClr val="0000FF"/>
              </a:solidFill>
            </a:endParaRPr>
          </a:p>
        </p:txBody>
      </p:sp>
      <p:sp>
        <p:nvSpPr>
          <p:cNvPr id="5" name="Footer Placeholder 4"/>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13</a:t>
            </a:fld>
            <a:endParaRPr lang="en-US"/>
          </a:p>
        </p:txBody>
      </p:sp>
      <p:sp>
        <p:nvSpPr>
          <p:cNvPr id="8" name="Oval 7"/>
          <p:cNvSpPr/>
          <p:nvPr/>
        </p:nvSpPr>
        <p:spPr>
          <a:xfrm>
            <a:off x="6073662" y="5135477"/>
            <a:ext cx="165947" cy="178288"/>
          </a:xfrm>
          <a:prstGeom prst="ellipse">
            <a:avLst/>
          </a:prstGeom>
          <a:solidFill>
            <a:srgbClr val="0000FF"/>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8112920" y="2895600"/>
            <a:ext cx="165947" cy="178288"/>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18016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Link Analysis Algorithms</a:t>
            </a:r>
          </a:p>
        </p:txBody>
      </p:sp>
      <p:sp>
        <p:nvSpPr>
          <p:cNvPr id="64515" name="Rectangle 3"/>
          <p:cNvSpPr>
            <a:spLocks noGrp="1" noChangeArrowheads="1"/>
          </p:cNvSpPr>
          <p:nvPr>
            <p:ph type="body" idx="1"/>
          </p:nvPr>
        </p:nvSpPr>
        <p:spPr/>
        <p:txBody>
          <a:bodyPr/>
          <a:lstStyle/>
          <a:p>
            <a:r>
              <a:rPr lang="en-US" dirty="0" smtClean="0">
                <a:solidFill>
                  <a:srgbClr val="D60093"/>
                </a:solidFill>
              </a:rPr>
              <a:t>We will cover the following</a:t>
            </a:r>
            <a:r>
              <a:rPr lang="en-US" b="1" dirty="0" smtClean="0">
                <a:solidFill>
                  <a:srgbClr val="D60093"/>
                </a:solidFill>
              </a:rPr>
              <a:t> Link Analysis approaches </a:t>
            </a:r>
            <a:r>
              <a:rPr lang="en-US" dirty="0" smtClean="0"/>
              <a:t>for computing </a:t>
            </a:r>
            <a:r>
              <a:rPr lang="en-US" b="1" dirty="0" err="1" smtClean="0">
                <a:solidFill>
                  <a:srgbClr val="0000FF"/>
                </a:solidFill>
              </a:rPr>
              <a:t>importances</a:t>
            </a:r>
            <a:r>
              <a:rPr lang="en-US" dirty="0" smtClean="0">
                <a:solidFill>
                  <a:srgbClr val="0000FF"/>
                </a:solidFill>
              </a:rPr>
              <a:t> </a:t>
            </a:r>
            <a:br>
              <a:rPr lang="en-US" dirty="0" smtClean="0">
                <a:solidFill>
                  <a:srgbClr val="0000FF"/>
                </a:solidFill>
              </a:rPr>
            </a:br>
            <a:r>
              <a:rPr lang="en-US" dirty="0" smtClean="0">
                <a:solidFill>
                  <a:srgbClr val="0000FF"/>
                </a:solidFill>
              </a:rPr>
              <a:t>of nodes in a graph</a:t>
            </a:r>
            <a:r>
              <a:rPr lang="en-US" dirty="0" smtClean="0"/>
              <a:t>:</a:t>
            </a:r>
            <a:endParaRPr lang="en-US" dirty="0" smtClean="0">
              <a:solidFill>
                <a:schemeClr val="accent3"/>
              </a:solidFill>
            </a:endParaRPr>
          </a:p>
          <a:p>
            <a:pPr lvl="1"/>
            <a:r>
              <a:rPr lang="en-US" dirty="0" smtClean="0"/>
              <a:t>Page </a:t>
            </a:r>
            <a:r>
              <a:rPr lang="en-US" dirty="0"/>
              <a:t>Rank</a:t>
            </a:r>
          </a:p>
          <a:p>
            <a:pPr lvl="1"/>
            <a:r>
              <a:rPr lang="en-US" dirty="0" smtClean="0"/>
              <a:t>Topic-Specific (Personalized) </a:t>
            </a:r>
            <a:r>
              <a:rPr lang="en-US" dirty="0"/>
              <a:t>Page </a:t>
            </a:r>
            <a:r>
              <a:rPr lang="en-US" dirty="0" smtClean="0"/>
              <a:t>Rank</a:t>
            </a:r>
          </a:p>
          <a:p>
            <a:pPr lvl="1"/>
            <a:r>
              <a:rPr lang="en-US" dirty="0" smtClean="0"/>
              <a:t>Web Spam </a:t>
            </a:r>
            <a:r>
              <a:rPr lang="en-US" dirty="0"/>
              <a:t>Detection </a:t>
            </a:r>
            <a:r>
              <a:rPr lang="en-US" dirty="0" smtClean="0"/>
              <a:t>Algorithms</a:t>
            </a: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500112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“Flow” Formulation</a:t>
            </a:r>
            <a:endParaRPr lang="en-US" sz="4800" dirty="0"/>
          </a:p>
        </p:txBody>
      </p:sp>
    </p:spTree>
    <p:extLst>
      <p:ext uri="{BB962C8B-B14F-4D97-AF65-F5344CB8AC3E}">
        <p14:creationId xmlns:p14="http://schemas.microsoft.com/office/powerpoint/2010/main" val="108834856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Links as Votes</a:t>
            </a:r>
            <a:endParaRPr lang="en-US" dirty="0">
              <a:solidFill>
                <a:schemeClr val="accent1">
                  <a:satMod val="150000"/>
                </a:schemeClr>
              </a:solidFill>
            </a:endParaRPr>
          </a:p>
        </p:txBody>
      </p:sp>
      <p:sp>
        <p:nvSpPr>
          <p:cNvPr id="37890" name="Content Placeholder 2"/>
          <p:cNvSpPr>
            <a:spLocks noGrp="1"/>
          </p:cNvSpPr>
          <p:nvPr>
            <p:ph idx="1"/>
          </p:nvPr>
        </p:nvSpPr>
        <p:spPr/>
        <p:txBody>
          <a:bodyPr/>
          <a:lstStyle/>
          <a:p>
            <a:pPr lvl="8"/>
            <a:endParaRPr lang="en-US" sz="400" dirty="0"/>
          </a:p>
          <a:p>
            <a:r>
              <a:rPr lang="en-US" b="1" dirty="0" smtClean="0">
                <a:solidFill>
                  <a:srgbClr val="0000FF"/>
                </a:solidFill>
              </a:rPr>
              <a:t>Idea:</a:t>
            </a:r>
            <a:r>
              <a:rPr lang="en-US" dirty="0" smtClean="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smtClean="0">
                <a:solidFill>
                  <a:srgbClr val="008000"/>
                </a:solidFill>
              </a:rPr>
              <a:t>Think of in-links as votes:</a:t>
            </a:r>
          </a:p>
          <a:p>
            <a:pPr lvl="1"/>
            <a:r>
              <a:rPr lang="en-US" sz="2000" dirty="0" smtClean="0">
                <a:hlinkClick r:id="rId2"/>
              </a:rPr>
              <a:t>www.stanford.edu</a:t>
            </a:r>
            <a:r>
              <a:rPr lang="en-US" sz="2000" dirty="0" smtClean="0"/>
              <a:t> has 23,400 in-links</a:t>
            </a:r>
          </a:p>
          <a:p>
            <a:pPr lvl="1"/>
            <a:r>
              <a:rPr lang="en-US" sz="2000" dirty="0" smtClean="0">
                <a:hlinkClick r:id="rId3"/>
              </a:rPr>
              <a:t>www.joe-schmoe.com</a:t>
            </a:r>
            <a:r>
              <a:rPr lang="en-US" sz="2000" dirty="0" smtClean="0"/>
              <a:t> has 1 in-link</a:t>
            </a:r>
          </a:p>
          <a:p>
            <a:pPr lvl="8"/>
            <a:endParaRPr lang="en-US" sz="1000" dirty="0" smtClean="0"/>
          </a:p>
          <a:p>
            <a:r>
              <a:rPr lang="en-US" b="1" dirty="0" smtClean="0">
                <a:solidFill>
                  <a:srgbClr val="D60093"/>
                </a:solidFill>
              </a:rPr>
              <a:t>Are all in-links are equal?</a:t>
            </a:r>
          </a:p>
          <a:p>
            <a:pPr lvl="1"/>
            <a:r>
              <a:rPr lang="en-US" b="1" dirty="0" smtClean="0"/>
              <a:t>Links from important pages count more</a:t>
            </a:r>
          </a:p>
          <a:p>
            <a:pPr lvl="1"/>
            <a:r>
              <a:rPr lang="en-US" dirty="0" smtClean="0"/>
              <a:t>Recursive question! </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2456294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PageRank Scores</a:t>
            </a:r>
            <a:endParaRPr lang="en-US" dirty="0"/>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B</a:t>
            </a:r>
          </a:p>
          <a:p>
            <a:pPr algn="ctr"/>
            <a:r>
              <a:rPr lang="en-US" sz="2000" b="1" dirty="0" smtClean="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C</a:t>
            </a:r>
          </a:p>
          <a:p>
            <a:pPr algn="ctr"/>
            <a:r>
              <a:rPr lang="en-US" sz="2000" b="1" dirty="0" smtClean="0">
                <a:latin typeface="Arial" pitchFamily="34" charset="0"/>
                <a:cs typeface="Arial" pitchFamily="34" charset="0"/>
              </a:rPr>
              <a:t>34.3</a:t>
            </a:r>
            <a:endParaRPr lang="en-US" sz="2000" b="1" dirty="0">
              <a:latin typeface="Arial" pitchFamily="34" charset="0"/>
              <a:cs typeface="Arial" pitchFamily="34" charset="0"/>
            </a:endParaRP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E</a:t>
            </a:r>
          </a:p>
          <a:p>
            <a:pPr algn="ctr"/>
            <a:r>
              <a:rPr lang="en-US" sz="2000" b="1" dirty="0" smtClean="0">
                <a:latin typeface="Arial" pitchFamily="34" charset="0"/>
                <a:cs typeface="Arial" pitchFamily="34" charset="0"/>
              </a:rPr>
              <a:t>8.1</a:t>
            </a:r>
            <a:endParaRPr lang="en-US" sz="2000" b="1" dirty="0">
              <a:latin typeface="Arial" pitchFamily="34" charset="0"/>
              <a:cs typeface="Arial" pitchFamily="34" charset="0"/>
            </a:endParaRP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F</a:t>
            </a:r>
          </a:p>
          <a:p>
            <a:pPr algn="ctr"/>
            <a:r>
              <a:rPr lang="en-US" sz="2000" b="1" dirty="0" smtClean="0">
                <a:latin typeface="Arial" pitchFamily="34" charset="0"/>
                <a:cs typeface="Arial" pitchFamily="34" charset="0"/>
              </a:rPr>
              <a:t>3.9</a:t>
            </a:r>
            <a:endParaRPr lang="en-US" sz="2000" b="1" dirty="0">
              <a:latin typeface="Arial" pitchFamily="34" charset="0"/>
              <a:cs typeface="Arial" pitchFamily="34" charset="0"/>
            </a:endParaRP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D</a:t>
            </a:r>
          </a:p>
          <a:p>
            <a:pPr algn="ctr"/>
            <a:r>
              <a:rPr lang="en-US" sz="2000" b="1" dirty="0" smtClean="0">
                <a:latin typeface="Arial" pitchFamily="34" charset="0"/>
                <a:cs typeface="Arial" pitchFamily="34" charset="0"/>
              </a:rPr>
              <a:t>3.9</a:t>
            </a:r>
            <a:endParaRPr lang="en-US" sz="2000" b="1" dirty="0">
              <a:latin typeface="Arial" pitchFamily="34" charset="0"/>
              <a:cs typeface="Arial" pitchFamily="34" charset="0"/>
            </a:endParaRP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A</a:t>
            </a:r>
          </a:p>
          <a:p>
            <a:pPr algn="ctr"/>
            <a:r>
              <a:rPr lang="en-US" sz="2000" b="1" dirty="0" smtClean="0">
                <a:latin typeface="Arial" pitchFamily="34" charset="0"/>
                <a:cs typeface="Arial" pitchFamily="34" charset="0"/>
              </a:rPr>
              <a:t>3.3</a:t>
            </a:r>
            <a:endParaRPr lang="en-US" sz="2000" b="1" dirty="0">
              <a:latin typeface="Arial" pitchFamily="34" charset="0"/>
              <a:cs typeface="Arial" pitchFamily="34" charset="0"/>
            </a:endParaRP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smtClean="0">
                <a:latin typeface="Arial" pitchFamily="34" charset="0"/>
                <a:cs typeface="Arial" pitchFamily="34" charset="0"/>
              </a:rPr>
              <a:t>1.6</a:t>
            </a:r>
            <a:endParaRPr lang="en-US" sz="2000" b="1" dirty="0">
              <a:latin typeface="Arial" pitchFamily="34" charset="0"/>
              <a:cs typeface="Arial" pitchFamily="34" charset="0"/>
            </a:endParaRP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17</a:t>
            </a:fld>
            <a:endParaRPr lang="en-US"/>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109282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a:t>
            </a:r>
            <a:r>
              <a:rPr lang="en-US" dirty="0" smtClean="0">
                <a:solidFill>
                  <a:schemeClr val="accent1">
                    <a:satMod val="150000"/>
                  </a:schemeClr>
                </a:solidFill>
              </a:rPr>
              <a:t>Recursive Formulation</a:t>
            </a:r>
            <a:endParaRPr lang="en-US" dirty="0">
              <a:solidFill>
                <a:schemeClr val="accent1">
                  <a:satMod val="150000"/>
                </a:schemeClr>
              </a:solidFill>
            </a:endParaRPr>
          </a:p>
        </p:txBody>
      </p:sp>
      <p:sp>
        <p:nvSpPr>
          <p:cNvPr id="9219" name="Rectangle 3"/>
          <p:cNvSpPr>
            <a:spLocks noGrp="1" noChangeArrowheads="1"/>
          </p:cNvSpPr>
          <p:nvPr>
            <p:ph type="body" idx="1"/>
          </p:nvPr>
        </p:nvSpPr>
        <p:spPr>
          <a:xfrm>
            <a:off x="457200" y="1295400"/>
            <a:ext cx="8229600" cy="3809999"/>
          </a:xfrm>
        </p:spPr>
        <p:txBody>
          <a:bodyPr/>
          <a:lstStyle/>
          <a:p>
            <a:r>
              <a:rPr lang="en-US" dirty="0" smtClean="0"/>
              <a:t>Each link’s vote is proportional to the </a:t>
            </a:r>
            <a:r>
              <a:rPr lang="en-US" b="1" dirty="0" smtClean="0">
                <a:solidFill>
                  <a:srgbClr val="008000"/>
                </a:solidFill>
              </a:rPr>
              <a:t>importance</a:t>
            </a:r>
            <a:r>
              <a:rPr lang="en-US" dirty="0" smtClean="0">
                <a:solidFill>
                  <a:srgbClr val="008000"/>
                </a:solidFill>
              </a:rPr>
              <a:t> </a:t>
            </a:r>
            <a:r>
              <a:rPr lang="en-US" dirty="0" smtClean="0"/>
              <a:t>of its source page</a:t>
            </a:r>
          </a:p>
          <a:p>
            <a:pPr lvl="8"/>
            <a:endParaRPr lang="en-US" dirty="0" smtClean="0"/>
          </a:p>
          <a:p>
            <a:r>
              <a:rPr lang="en-US" dirty="0" smtClean="0"/>
              <a:t>If page </a:t>
            </a:r>
            <a:r>
              <a:rPr lang="en-US" b="1" i="1" dirty="0" smtClean="0">
                <a:solidFill>
                  <a:srgbClr val="FF0000"/>
                </a:solidFill>
              </a:rPr>
              <a:t>j</a:t>
            </a:r>
            <a:r>
              <a:rPr lang="en-US" dirty="0" smtClean="0"/>
              <a:t> with importance </a:t>
            </a:r>
            <a:r>
              <a:rPr lang="en-US" b="1" i="1" dirty="0" err="1" smtClean="0">
                <a:solidFill>
                  <a:srgbClr val="0000FF"/>
                </a:solidFill>
              </a:rPr>
              <a:t>r</a:t>
            </a:r>
            <a:r>
              <a:rPr lang="en-US" b="1" i="1" baseline="-25000" dirty="0" err="1" smtClean="0">
                <a:solidFill>
                  <a:srgbClr val="0000FF"/>
                </a:solidFill>
              </a:rPr>
              <a:t>j</a:t>
            </a:r>
            <a:r>
              <a:rPr lang="en-US" dirty="0" smtClean="0"/>
              <a:t> has </a:t>
            </a:r>
            <a:r>
              <a:rPr lang="en-US" b="1" i="1" dirty="0" smtClean="0">
                <a:solidFill>
                  <a:srgbClr val="0000FF"/>
                </a:solidFill>
              </a:rPr>
              <a:t>n</a:t>
            </a:r>
            <a:r>
              <a:rPr lang="en-US" dirty="0" smtClean="0"/>
              <a:t> out-links, each link gets </a:t>
            </a:r>
            <a:r>
              <a:rPr lang="en-US" b="1" i="1" dirty="0" err="1" smtClean="0">
                <a:solidFill>
                  <a:srgbClr val="0000FF"/>
                </a:solidFill>
              </a:rPr>
              <a:t>r</a:t>
            </a:r>
            <a:r>
              <a:rPr lang="en-US" b="1" i="1" baseline="-25000" dirty="0" err="1" smtClean="0">
                <a:solidFill>
                  <a:srgbClr val="0000FF"/>
                </a:solidFill>
              </a:rPr>
              <a:t>j</a:t>
            </a:r>
            <a:r>
              <a:rPr lang="en-US" b="1" i="1" baseline="-25000" dirty="0" smtClean="0">
                <a:solidFill>
                  <a:srgbClr val="0000FF"/>
                </a:solidFill>
              </a:rPr>
              <a:t> </a:t>
            </a:r>
            <a:r>
              <a:rPr lang="en-US" b="1" i="1" dirty="0" smtClean="0">
                <a:solidFill>
                  <a:srgbClr val="0000FF"/>
                </a:solidFill>
              </a:rPr>
              <a:t>/ n</a:t>
            </a:r>
            <a:r>
              <a:rPr lang="en-US" dirty="0" smtClean="0"/>
              <a:t> votes</a:t>
            </a:r>
          </a:p>
          <a:p>
            <a:pPr lvl="8"/>
            <a:endParaRPr lang="en-US" dirty="0" smtClean="0"/>
          </a:p>
          <a:p>
            <a:r>
              <a:rPr lang="en-US" dirty="0" smtClean="0"/>
              <a:t>Page </a:t>
            </a:r>
            <a:r>
              <a:rPr lang="en-US" b="1" i="1" dirty="0" smtClean="0">
                <a:solidFill>
                  <a:srgbClr val="FF0000"/>
                </a:solidFill>
              </a:rPr>
              <a:t>j</a:t>
            </a:r>
            <a:r>
              <a:rPr lang="en-US" dirty="0" smtClean="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18</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smtClean="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smtClean="0">
                <a:solidFill>
                  <a:schemeClr val="bg1"/>
                </a:solidFill>
              </a:rPr>
              <a:t>k</a:t>
            </a:r>
            <a:endParaRPr lang="en-US" b="1" i="1" dirty="0">
              <a:solidFill>
                <a:schemeClr val="bg1"/>
              </a:solidFill>
            </a:endParaRP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smtClean="0">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smtClean="0">
                <a:solidFill>
                  <a:srgbClr val="0000FF"/>
                </a:solidFill>
              </a:rPr>
              <a:t>r</a:t>
            </a:r>
            <a:r>
              <a:rPr lang="en-US" b="1" i="1" baseline="-25000" dirty="0" err="1" smtClean="0">
                <a:solidFill>
                  <a:srgbClr val="0000FF"/>
                </a:solidFill>
              </a:rPr>
              <a:t>j</a:t>
            </a:r>
            <a:r>
              <a:rPr lang="en-US" b="1" i="1" dirty="0">
                <a:solidFill>
                  <a:srgbClr val="0000FF"/>
                </a:solidFill>
              </a:rPr>
              <a:t>/3</a:t>
            </a:r>
            <a:endParaRPr lang="en-US" dirty="0"/>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smtClean="0">
                <a:solidFill>
                  <a:srgbClr val="FF0000"/>
                </a:solidFill>
                <a:latin typeface="Arial" pitchFamily="34" charset="0"/>
                <a:cs typeface="Arial" pitchFamily="34" charset="0"/>
              </a:rPr>
              <a:t>r</a:t>
            </a:r>
            <a:r>
              <a:rPr lang="en-US" sz="2400" b="1" i="1" baseline="-25000" dirty="0" err="1" smtClean="0">
                <a:solidFill>
                  <a:srgbClr val="FF0000"/>
                </a:solidFill>
                <a:latin typeface="Arial" pitchFamily="34" charset="0"/>
                <a:cs typeface="Arial" pitchFamily="34" charset="0"/>
              </a:rPr>
              <a:t>j</a:t>
            </a:r>
            <a:r>
              <a:rPr lang="en-US" sz="2400" b="1" i="1" baseline="-25000" dirty="0" smtClean="0">
                <a:solidFill>
                  <a:srgbClr val="FF0000"/>
                </a:solidFill>
                <a:latin typeface="Arial" pitchFamily="34" charset="0"/>
                <a:cs typeface="Arial" pitchFamily="34" charset="0"/>
              </a:rPr>
              <a:t> </a:t>
            </a:r>
            <a:r>
              <a:rPr lang="en-US" sz="2400" b="1" i="1" dirty="0" smtClean="0">
                <a:solidFill>
                  <a:srgbClr val="FF0000"/>
                </a:solidFill>
                <a:latin typeface="Arial" pitchFamily="34" charset="0"/>
                <a:cs typeface="Arial" pitchFamily="34" charset="0"/>
              </a:rPr>
              <a:t>= </a:t>
            </a:r>
            <a:r>
              <a:rPr lang="en-US" sz="2400" b="1" i="1" dirty="0" err="1" smtClean="0">
                <a:solidFill>
                  <a:srgbClr val="008000"/>
                </a:solidFill>
                <a:latin typeface="Arial" pitchFamily="34" charset="0"/>
                <a:cs typeface="Arial" pitchFamily="34" charset="0"/>
              </a:rPr>
              <a:t>r</a:t>
            </a:r>
            <a:r>
              <a:rPr lang="en-US" sz="2400" b="1" i="1" baseline="-25000" dirty="0" err="1" smtClean="0">
                <a:solidFill>
                  <a:srgbClr val="008000"/>
                </a:solidFill>
                <a:latin typeface="Arial" pitchFamily="34" charset="0"/>
                <a:cs typeface="Arial" pitchFamily="34" charset="0"/>
              </a:rPr>
              <a:t>i</a:t>
            </a:r>
            <a:r>
              <a:rPr lang="en-US" sz="2400" b="1" i="1" dirty="0" smtClean="0">
                <a:solidFill>
                  <a:srgbClr val="008000"/>
                </a:solidFill>
                <a:latin typeface="Arial" pitchFamily="34" charset="0"/>
                <a:cs typeface="Arial" pitchFamily="34" charset="0"/>
              </a:rPr>
              <a:t>/3</a:t>
            </a:r>
            <a:r>
              <a:rPr lang="en-US" sz="2400" b="1" i="1" dirty="0" smtClean="0">
                <a:latin typeface="Arial" pitchFamily="34" charset="0"/>
                <a:cs typeface="Arial" pitchFamily="34" charset="0"/>
              </a:rPr>
              <a:t>+</a:t>
            </a:r>
            <a:r>
              <a:rPr lang="en-US" sz="2400" b="1" i="1" dirty="0" smtClean="0">
                <a:solidFill>
                  <a:srgbClr val="008000"/>
                </a:solidFill>
                <a:latin typeface="Arial" pitchFamily="34" charset="0"/>
                <a:cs typeface="Arial" pitchFamily="34" charset="0"/>
              </a:rPr>
              <a:t>r</a:t>
            </a:r>
            <a:r>
              <a:rPr lang="en-US" sz="2400" b="1" i="1" baseline="-25000" dirty="0" smtClean="0">
                <a:solidFill>
                  <a:srgbClr val="008000"/>
                </a:solidFill>
                <a:latin typeface="Arial" pitchFamily="34" charset="0"/>
                <a:cs typeface="Arial" pitchFamily="34" charset="0"/>
              </a:rPr>
              <a:t>k</a:t>
            </a:r>
            <a:r>
              <a:rPr lang="en-US" sz="2400" b="1" i="1" dirty="0" smtClean="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i</a:t>
            </a:r>
            <a:r>
              <a:rPr lang="en-US" b="1" i="1" dirty="0" smtClean="0">
                <a:solidFill>
                  <a:srgbClr val="008000"/>
                </a:solidFill>
                <a:latin typeface="Arial" pitchFamily="34" charset="0"/>
                <a:cs typeface="Arial" pitchFamily="34" charset="0"/>
              </a:rPr>
              <a:t>/3</a:t>
            </a:r>
            <a:endParaRPr lang="en-US" b="1" i="1" dirty="0">
              <a:solidFill>
                <a:srgbClr val="008000"/>
              </a:solidFill>
              <a:latin typeface="Arial" pitchFamily="34" charset="0"/>
              <a:cs typeface="Arial" pitchFamily="34" charset="0"/>
            </a:endParaRPr>
          </a:p>
        </p:txBody>
      </p:sp>
      <p:sp>
        <p:nvSpPr>
          <p:cNvPr id="19" name="Rectangle 18"/>
          <p:cNvSpPr/>
          <p:nvPr/>
        </p:nvSpPr>
        <p:spPr>
          <a:xfrm>
            <a:off x="5943600" y="5029200"/>
            <a:ext cx="551754" cy="369332"/>
          </a:xfrm>
          <a:prstGeom prst="rect">
            <a:avLst/>
          </a:prstGeom>
        </p:spPr>
        <p:txBody>
          <a:bodyPr wrap="none">
            <a:spAutoFit/>
          </a:bodyPr>
          <a:lstStyle/>
          <a:p>
            <a:r>
              <a:rPr lang="en-US" b="1" i="1" dirty="0" err="1" smtClean="0">
                <a:solidFill>
                  <a:srgbClr val="008000"/>
                </a:solidFill>
                <a:latin typeface="Arial" pitchFamily="34" charset="0"/>
                <a:cs typeface="Arial" pitchFamily="34" charset="0"/>
              </a:rPr>
              <a:t>r</a:t>
            </a:r>
            <a:r>
              <a:rPr lang="en-US" b="1" i="1" baseline="-25000" dirty="0" err="1" smtClean="0">
                <a:solidFill>
                  <a:srgbClr val="008000"/>
                </a:solidFill>
                <a:latin typeface="Arial" pitchFamily="34" charset="0"/>
                <a:cs typeface="Arial" pitchFamily="34" charset="0"/>
              </a:rPr>
              <a:t>k</a:t>
            </a:r>
            <a:r>
              <a:rPr lang="en-US" b="1" i="1" dirty="0" smtClean="0">
                <a:solidFill>
                  <a:srgbClr val="008000"/>
                </a:solidFill>
                <a:latin typeface="Arial" pitchFamily="34" charset="0"/>
                <a:cs typeface="Arial" pitchFamily="34" charset="0"/>
              </a:rPr>
              <a:t>/4</a:t>
            </a:r>
            <a:endParaRPr lang="en-US"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580216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The “Flow” Model</a:t>
            </a:r>
            <a:endParaRPr lang="en-US" dirty="0"/>
          </a:p>
        </p:txBody>
      </p:sp>
      <p:sp>
        <p:nvSpPr>
          <p:cNvPr id="3" name="Content Placeholder 2"/>
          <p:cNvSpPr>
            <a:spLocks noGrp="1"/>
          </p:cNvSpPr>
          <p:nvPr>
            <p:ph idx="1"/>
          </p:nvPr>
        </p:nvSpPr>
        <p:spPr>
          <a:xfrm>
            <a:off x="457200" y="1295400"/>
            <a:ext cx="5715000" cy="5257801"/>
          </a:xfrm>
        </p:spPr>
        <p:txBody>
          <a:bodyPr/>
          <a:lstStyle/>
          <a:p>
            <a:r>
              <a:rPr lang="en-US" b="1" dirty="0" smtClean="0">
                <a:solidFill>
                  <a:srgbClr val="D60093"/>
                </a:solidFill>
              </a:rPr>
              <a:t>A “vote” from an important page is worth more</a:t>
            </a:r>
          </a:p>
          <a:p>
            <a:r>
              <a:rPr lang="en-US" b="1" dirty="0" smtClean="0">
                <a:solidFill>
                  <a:srgbClr val="0000FF"/>
                </a:solidFill>
              </a:rPr>
              <a:t>A page is important if it is pointed to by other important pages</a:t>
            </a:r>
          </a:p>
          <a:p>
            <a:r>
              <a:rPr lang="en-US" b="1" dirty="0" smtClean="0"/>
              <a:t>Define a “rank” </a:t>
            </a:r>
            <a:r>
              <a:rPr lang="en-US" b="1" i="1" dirty="0" err="1" smtClean="0">
                <a:latin typeface="Times New Roman" pitchFamily="18" charset="0"/>
                <a:cs typeface="Times New Roman" pitchFamily="18" charset="0"/>
              </a:rPr>
              <a:t>r</a:t>
            </a:r>
            <a:r>
              <a:rPr lang="en-US" b="1" i="1" baseline="-25000" dirty="0" err="1" smtClean="0">
                <a:latin typeface="Times New Roman" pitchFamily="18" charset="0"/>
                <a:cs typeface="Times New Roman" pitchFamily="18" charset="0"/>
              </a:rPr>
              <a:t>j</a:t>
            </a:r>
            <a:r>
              <a:rPr lang="en-US" b="1" dirty="0" smtClean="0"/>
              <a:t> for page </a:t>
            </a:r>
            <a:r>
              <a:rPr lang="en-US" b="1" i="1" dirty="0" smtClean="0">
                <a:latin typeface="Times New Roman" pitchFamily="18" charset="0"/>
                <a:cs typeface="Times New Roman" pitchFamily="18" charset="0"/>
              </a:rPr>
              <a:t>j</a:t>
            </a: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19</a:t>
            </a:fld>
            <a:endParaRPr lang="en-US"/>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48181"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a:extLst/>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pitchFamily="18" charset="0"/>
                  <a:cs typeface="Times New Roman" pitchFamily="18" charset="0"/>
                </a:rPr>
                <a:t>y</a:t>
              </a:r>
              <a:endParaRPr lang="en-US" sz="2400" b="1" dirty="0">
                <a:solidFill>
                  <a:schemeClr val="bg1"/>
                </a:solidFill>
                <a:latin typeface="Times New Roman" pitchFamily="18" charset="0"/>
                <a:cs typeface="Times New Roman" pitchFamily="18" charset="0"/>
              </a:endParaRP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charset="0"/>
                </a:rPr>
                <a:t>m</a:t>
              </a:r>
              <a:endParaRPr lang="en-US" sz="2400" b="1" dirty="0">
                <a:solidFill>
                  <a:schemeClr val="bg1"/>
                </a:solidFill>
                <a:latin typeface="Times New Roman" charset="0"/>
              </a:endParaRP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smtClean="0">
                  <a:solidFill>
                    <a:schemeClr val="bg1"/>
                  </a:solidFill>
                  <a:latin typeface="Times New Roman" pitchFamily="18" charset="0"/>
                  <a:cs typeface="Times New Roman" pitchFamily="18" charset="0"/>
                </a:rPr>
                <a:t>a</a:t>
              </a:r>
              <a:endParaRPr lang="en-US" sz="2400" b="1" dirty="0">
                <a:solidFill>
                  <a:schemeClr val="bg1"/>
                </a:solidFill>
                <a:latin typeface="Times New Roman" pitchFamily="18" charset="0"/>
                <a:cs typeface="Times New Roman" pitchFamily="18" charset="0"/>
              </a:endParaRP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smtClean="0">
                  <a:latin typeface="Times New Roman" pitchFamily="18" charset="0"/>
                  <a:cs typeface="Times New Roman" pitchFamily="18" charset="0"/>
                </a:rPr>
                <a:t>a/2</a:t>
              </a:r>
              <a:endParaRPr lang="en-US" sz="2400" dirty="0">
                <a:latin typeface="Times New Roman" pitchFamily="18" charset="0"/>
                <a:cs typeface="Times New Roman" pitchFamily="18" charset="0"/>
              </a:endParaRP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6" name="Rectangle 45"/>
          <p:cNvSpPr/>
          <p:nvPr/>
        </p:nvSpPr>
        <p:spPr>
          <a:xfrm>
            <a:off x="6987117" y="1447800"/>
            <a:ext cx="183864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438912" indent="-320040" fontAlgn="auto">
              <a:spcBef>
                <a:spcPts val="0"/>
              </a:spcBef>
              <a:spcAft>
                <a:spcPts val="0"/>
              </a:spcAft>
              <a:buFont typeface="Wingdings" pitchFamily="2" charset="2"/>
              <a:buNone/>
              <a:defRPr/>
            </a:pPr>
            <a:r>
              <a:rPr lang="en-US" dirty="0" smtClean="0"/>
              <a:t>The web in 1839</a:t>
            </a:r>
            <a:endParaRPr lang="en-US" dirty="0"/>
          </a:p>
        </p:txBody>
      </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panose="02040503050406030204" pitchFamily="18" charset="0"/>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smtClean="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smtClean="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New Topic: Graph Data!</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35774921"/>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8" name="Rounded Rectangle 7"/>
          <p:cNvSpPr/>
          <p:nvPr/>
        </p:nvSpPr>
        <p:spPr>
          <a:xfrm>
            <a:off x="1981200" y="1295400"/>
            <a:ext cx="1676400" cy="5257800"/>
          </a:xfrm>
          <a:prstGeom prst="roundRect">
            <a:avLst/>
          </a:prstGeom>
          <a:ln w="1270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81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a:t>
            </a:r>
            <a:r>
              <a:rPr lang="en-US" dirty="0" smtClean="0">
                <a:solidFill>
                  <a:schemeClr val="accent1">
                    <a:satMod val="150000"/>
                  </a:schemeClr>
                </a:solidFill>
              </a:rPr>
              <a:t>Flow Equations</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smtClean="0">
                    <a:solidFill>
                      <a:srgbClr val="0000FF"/>
                    </a:solidFill>
                  </a:rPr>
                  <a:t>3 equations, 3 unknowns, </a:t>
                </a:r>
                <a:br>
                  <a:rPr lang="en-US" b="1" dirty="0" smtClean="0">
                    <a:solidFill>
                      <a:srgbClr val="0000FF"/>
                    </a:solidFill>
                  </a:rPr>
                </a:br>
                <a:r>
                  <a:rPr lang="en-US" b="1" dirty="0" smtClean="0">
                    <a:solidFill>
                      <a:srgbClr val="0000FF"/>
                    </a:solidFill>
                  </a:rPr>
                  <a:t>no constants</a:t>
                </a:r>
              </a:p>
              <a:p>
                <a:pPr lvl="1"/>
                <a:r>
                  <a:rPr lang="en-US" dirty="0" smtClean="0"/>
                  <a:t>No unique solution</a:t>
                </a:r>
              </a:p>
              <a:p>
                <a:pPr lvl="1"/>
                <a:r>
                  <a:rPr lang="en-US" dirty="0" smtClean="0"/>
                  <a:t>All solutions equivalent modulo the scale factor</a:t>
                </a:r>
              </a:p>
              <a:p>
                <a:r>
                  <a:rPr lang="en-US" b="1" dirty="0" smtClean="0">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smtClean="0">
                  <a:latin typeface="Arial" pitchFamily="34" charset="0"/>
                  <a:cs typeface="Arial" pitchFamily="34" charset="0"/>
                </a:endParaRPr>
              </a:p>
              <a:p>
                <a:pPr lvl="1"/>
                <a:r>
                  <a:rPr lang="en-US" b="1" dirty="0">
                    <a:solidFill>
                      <a:srgbClr val="008000"/>
                    </a:solidFill>
                    <a:cs typeface="Arial" pitchFamily="34" charset="0"/>
                  </a:rPr>
                  <a:t>S</a:t>
                </a:r>
                <a:r>
                  <a:rPr lang="en-US" b="1" dirty="0" smtClean="0">
                    <a:solidFill>
                      <a:srgbClr val="008000"/>
                    </a:solidFill>
                    <a:cs typeface="Arial" pitchFamily="34" charset="0"/>
                  </a:rPr>
                  <a:t>olution:</a:t>
                </a:r>
                <a:r>
                  <a:rPr lang="en-US" b="1" dirty="0" smtClean="0">
                    <a:cs typeface="Arial" pitchFamily="34" charset="0"/>
                  </a:rPr>
                  <a:t> </a:t>
                </a: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smtClean="0">
                  <a:latin typeface="Arial" pitchFamily="34" charset="0"/>
                  <a:cs typeface="Arial" pitchFamily="34" charset="0"/>
                </a:endParaRPr>
              </a:p>
              <a:p>
                <a:r>
                  <a:rPr lang="en-US" b="1" dirty="0" smtClean="0">
                    <a:solidFill>
                      <a:srgbClr val="D60093"/>
                    </a:solidFill>
                  </a:rPr>
                  <a:t>Gaussian elimination method works for </a:t>
                </a:r>
                <a:br>
                  <a:rPr lang="en-US" b="1" dirty="0" smtClean="0">
                    <a:solidFill>
                      <a:srgbClr val="D60093"/>
                    </a:solidFill>
                  </a:rPr>
                </a:br>
                <a:r>
                  <a:rPr lang="en-US" b="1" dirty="0" smtClean="0">
                    <a:solidFill>
                      <a:srgbClr val="D60093"/>
                    </a:solidFill>
                  </a:rPr>
                  <a:t>small examples, but we need a better method for large web-size graphs</a:t>
                </a:r>
              </a:p>
              <a:p>
                <a:r>
                  <a:rPr lang="en-US" b="1" dirty="0" smtClean="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F320F6BC-1E80-4BCD-AF38-6A3CC78FD118}" type="slidenum">
              <a:rPr lang="en-US"/>
              <a:pPr>
                <a:defRPr/>
              </a:pPr>
              <a:t>20</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smtClean="0">
                <a:solidFill>
                  <a:srgbClr val="008000"/>
                </a:solidFill>
              </a:rPr>
              <a:t>Flow equations:</a:t>
            </a:r>
            <a:endParaRPr lang="en-US" b="1" dirty="0">
              <a:solidFill>
                <a:srgbClr val="008000"/>
              </a:solidFill>
            </a:endParaRP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PageRank: Matrix 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smtClean="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smtClean="0">
                  <a:solidFill>
                    <a:srgbClr val="0000FF"/>
                  </a:solidFill>
                  <a:latin typeface="Times New Roman" pitchFamily="18" charset="0"/>
                  <a:cs typeface="Times New Roman" pitchFamily="18" charset="0"/>
                </a:endParaRPr>
              </a:p>
              <a:p>
                <a:pPr lvl="1">
                  <a:lnSpc>
                    <a:spcPct val="80000"/>
                  </a:lnSpc>
                </a:pPr>
                <a:r>
                  <a:rPr lang="en-US" dirty="0" smtClean="0"/>
                  <a:t>Let page </a:t>
                </a:r>
                <a14:m>
                  <m:oMath xmlns:m="http://schemas.openxmlformats.org/officeDocument/2006/math">
                    <m:r>
                      <a:rPr lang="en-US" b="0" i="1" dirty="0" smtClean="0">
                        <a:latin typeface="Cambria Math"/>
                      </a:rPr>
                      <m:t>𝑖</m:t>
                    </m:r>
                  </m:oMath>
                </a14:m>
                <a:r>
                  <a:rPr lang="en-US" dirty="0" smtClean="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smtClean="0">
                    <a:latin typeface="Times New Roman" pitchFamily="18" charset="0"/>
                    <a:cs typeface="Times New Roman" pitchFamily="18" charset="0"/>
                  </a:rPr>
                  <a:t> </a:t>
                </a:r>
                <a:r>
                  <a:rPr lang="en-US" dirty="0" smtClean="0"/>
                  <a:t>out-links</a:t>
                </a:r>
              </a:p>
              <a:p>
                <a:pPr lvl="1">
                  <a:lnSpc>
                    <a:spcPct val="80000"/>
                  </a:lnSpc>
                </a:pPr>
                <a:r>
                  <a:rPr lang="en-US" dirty="0" smtClean="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smtClean="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panose="02040503050406030204" pitchFamily="18" charset="0"/>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smtClean="0">
                    <a:latin typeface="Times New Roman" pitchFamily="18" charset="0"/>
                    <a:cs typeface="Times New Roman" pitchFamily="18" charset="0"/>
                  </a:rPr>
                  <a:t>    </a:t>
                </a:r>
                <a:r>
                  <a:rPr lang="en-US" dirty="0" smtClean="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smtClean="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smtClean="0"/>
                  <a:t> is a </a:t>
                </a:r>
                <a:r>
                  <a:rPr lang="en-US" b="1" dirty="0" smtClean="0"/>
                  <a:t>column stochastic matrix</a:t>
                </a:r>
              </a:p>
              <a:p>
                <a:pPr lvl="3">
                  <a:lnSpc>
                    <a:spcPct val="80000"/>
                  </a:lnSpc>
                </a:pPr>
                <a:r>
                  <a:rPr lang="en-US" dirty="0" smtClean="0"/>
                  <a:t>Columns sum to 1</a:t>
                </a:r>
              </a:p>
              <a:p>
                <a:pPr>
                  <a:lnSpc>
                    <a:spcPct val="80000"/>
                  </a:lnSpc>
                </a:pPr>
                <a:r>
                  <a:rPr lang="en-US" b="1" dirty="0" smtClean="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smtClean="0">
                    <a:solidFill>
                      <a:srgbClr val="008000"/>
                    </a:solidFill>
                  </a:rPr>
                  <a:t>:</a:t>
                </a:r>
                <a:r>
                  <a:rPr lang="en-US" dirty="0" smtClean="0">
                    <a:solidFill>
                      <a:srgbClr val="008000"/>
                    </a:solidFill>
                  </a:rPr>
                  <a:t> </a:t>
                </a:r>
                <a:r>
                  <a:rPr lang="en-US" dirty="0" smtClean="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smtClean="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smtClean="0"/>
              </a:p>
              <a:p>
                <a:pPr lvl="1">
                  <a:lnSpc>
                    <a:spcPct val="80000"/>
                  </a:lnSpc>
                </a:pPr>
                <a14:m>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a:rPr>
                          <m:t>𝑖</m:t>
                        </m:r>
                      </m:sub>
                      <m:sup/>
                      <m:e>
                        <m:sSubSup>
                          <m:sSubSupPr>
                            <m:ctrlPr>
                              <a:rPr lang="en-US" b="0" i="1" dirty="0" smtClean="0">
                                <a:latin typeface="Cambria Math" panose="02040503050406030204" pitchFamily="18" charset="0"/>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smtClean="0">
                  <a:latin typeface="Times New Roman" pitchFamily="18" charset="0"/>
                  <a:cs typeface="Times New Roman" pitchFamily="18" charset="0"/>
                </a:endParaRPr>
              </a:p>
              <a:p>
                <a:r>
                  <a:rPr lang="en-US" b="1" dirty="0" smtClean="0">
                    <a:solidFill>
                      <a:srgbClr val="D60093"/>
                    </a:solidFill>
                  </a:rPr>
                  <a:t>The flow equations can be written </a:t>
                </a:r>
                <a:r>
                  <a:rPr lang="en-US" b="1" dirty="0" smtClean="0">
                    <a:solidFill>
                      <a:schemeClr val="accent3"/>
                    </a:solidFill>
                  </a:rPr>
                  <a:t/>
                </a:r>
                <a:br>
                  <a:rPr lang="en-US" b="1" dirty="0" smtClean="0">
                    <a:solidFill>
                      <a:schemeClr val="accent3"/>
                    </a:solidFill>
                  </a:rPr>
                </a:br>
                <a:r>
                  <a:rPr lang="en-US" dirty="0" smtClean="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smtClean="0">
                  <a:solidFill>
                    <a:srgbClr val="0000FF"/>
                  </a:solidFill>
                  <a:latin typeface="Times New Roman" pitchFamily="18" charset="0"/>
                  <a:cs typeface="Times New Roman" pitchFamily="18" charset="0"/>
                </a:endParaRPr>
              </a:p>
              <a:p>
                <a:pPr>
                  <a:lnSpc>
                    <a:spcPct val="80000"/>
                  </a:lnSpc>
                  <a:buNone/>
                </a:pPr>
                <a:endParaRPr lang="en-US" i="1" dirty="0" smtClean="0">
                  <a:latin typeface="Times New Roman" pitchFamily="18" charset="0"/>
                  <a:cs typeface="Times New Roman" pitchFamily="18" charset="0"/>
                </a:endParaRPr>
              </a:p>
              <a:p>
                <a:pPr>
                  <a:lnSpc>
                    <a:spcPct val="80000"/>
                  </a:lnSpc>
                </a:pPr>
                <a:endParaRPr lang="en-US" dirty="0" smtClean="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a:blip r:embed="rId4"/>
                <a:stretch>
                  <a:fillRect t="-2320"/>
                </a:stretch>
              </a:blipFill>
            </p:spPr>
            <p:txBody>
              <a:bodyPr/>
              <a:lstStyle/>
              <a:p>
                <a:r>
                  <a:rPr lang="zh-TW" altLang="en-US">
                    <a:noFill/>
                  </a:rPr>
                  <a:t> </a:t>
                </a:r>
              </a:p>
            </p:txBody>
          </p:sp>
        </mc:Fallback>
      </mc:AlternateContent>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5BE82754-D6A7-4E99-8E05-39BC9FF0DCF3}" type="slidenum">
              <a:rPr lang="en-US"/>
              <a:pPr>
                <a:defRPr/>
              </a:pPr>
              <a:t>21</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540387970"/>
              </p:ext>
            </p:extLst>
          </p:nvPr>
        </p:nvGraphicFramePr>
        <p:xfrm>
          <a:off x="7315200" y="4572000"/>
          <a:ext cx="1791753" cy="1219200"/>
        </p:xfrm>
        <a:graphic>
          <a:graphicData uri="http://schemas.openxmlformats.org/presentationml/2006/ole">
            <mc:AlternateContent xmlns:mc="http://schemas.openxmlformats.org/markup-compatibility/2006">
              <mc:Choice xmlns:v="urn:schemas-microsoft-com:vml" Requires="v">
                <p:oleObj spid="_x0000_s49208"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572000"/>
                        <a:ext cx="1791753" cy="1219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smtClean="0"/>
                  <a:t>Remember the flow equation:</a:t>
                </a:r>
              </a:p>
              <a:p>
                <a:r>
                  <a:rPr lang="en-US" b="1" dirty="0" smtClean="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smtClean="0">
                    <a:solidFill>
                      <a:srgbClr val="0000FF"/>
                    </a:solidFill>
                  </a:rPr>
                  <a:t>Suppose </a:t>
                </a:r>
                <a:r>
                  <a:rPr lang="en-US" b="1" dirty="0">
                    <a:solidFill>
                      <a:srgbClr val="0000FF"/>
                    </a:solidFill>
                  </a:rPr>
                  <a:t>page </a:t>
                </a:r>
                <a:r>
                  <a:rPr lang="en-US" b="1" i="1" dirty="0" err="1" smtClean="0">
                    <a:solidFill>
                      <a:srgbClr val="0000FF"/>
                    </a:solidFill>
                  </a:rPr>
                  <a:t>i</a:t>
                </a:r>
                <a:r>
                  <a:rPr lang="en-US" b="1" dirty="0" smtClean="0">
                    <a:solidFill>
                      <a:srgbClr val="0000FF"/>
                    </a:solidFill>
                  </a:rPr>
                  <a:t> </a:t>
                </a:r>
                <a:r>
                  <a:rPr lang="en-US" b="1" dirty="0">
                    <a:solidFill>
                      <a:srgbClr val="0000FF"/>
                    </a:solidFill>
                  </a:rPr>
                  <a:t>links to 3 pages, including </a:t>
                </a:r>
                <a:r>
                  <a:rPr lang="en-US" b="1" i="1" dirty="0" smtClean="0">
                    <a:solidFill>
                      <a:srgbClr val="0000FF"/>
                    </a:solidFill>
                  </a:rPr>
                  <a:t>j</a:t>
                </a:r>
                <a:endParaRPr lang="en-US" b="1" i="1" dirty="0">
                  <a:solidFill>
                    <a:srgbClr val="0000FF"/>
                  </a:solidFill>
                </a:endParaRP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sp>
        <p:nvSpPr>
          <p:cNvPr id="26" name="Footer Placeholder 2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25" name="Slide Number Placeholder 24"/>
          <p:cNvSpPr>
            <a:spLocks noGrp="1"/>
          </p:cNvSpPr>
          <p:nvPr>
            <p:ph type="sldNum" sz="quarter" idx="12"/>
          </p:nvPr>
        </p:nvSpPr>
        <p:spPr/>
        <p:txBody>
          <a:bodyPr/>
          <a:lstStyle/>
          <a:p>
            <a:pPr>
              <a:defRPr/>
            </a:pPr>
            <a:fld id="{7B356C98-9078-459C-96C5-C05D5164B2ED}" type="slidenum">
              <a:rPr lang="en-US"/>
              <a:pPr>
                <a:defRPr/>
              </a:pPr>
              <a:t>22</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smtClean="0">
                  <a:latin typeface="Times New Roman" pitchFamily="18" charset="0"/>
                </a:rPr>
                <a:t>j</a:t>
              </a:r>
              <a:endParaRPr lang="en-US" sz="2400" b="1" i="1" dirty="0">
                <a:latin typeface="Times New Roman" pitchFamily="18" charset="0"/>
              </a:endParaRP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smtClean="0">
                  <a:latin typeface="Times New Roman" pitchFamily="18" charset="0"/>
                </a:rPr>
                <a:t>i</a:t>
              </a:r>
              <a:endParaRPr lang="en-US" sz="2400" b="1" dirty="0">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smtClean="0">
                  <a:latin typeface="Corbel" pitchFamily="34" charset="0"/>
                </a:rPr>
                <a:t>r</a:t>
              </a:r>
              <a:r>
                <a:rPr lang="en-US" sz="2400" b="1" i="1" baseline="-25000" dirty="0" err="1" smtClean="0">
                  <a:latin typeface="Corbel" pitchFamily="34" charset="0"/>
                </a:rPr>
                <a:t>j</a:t>
              </a:r>
              <a:endParaRPr lang="en-US" sz="2400" b="1" i="1" baseline="-25000" dirty="0">
                <a:latin typeface="Corbel" pitchFamily="34" charset="0"/>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3334200067"/>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50229" name="Equation" r:id="rId5" imgW="634725" imgH="431613" progId="Equation.3">
                  <p:embed/>
                </p:oleObj>
              </mc:Choice>
              <mc:Fallback>
                <p:oleObj name="Equation" r:id="rId5" imgW="634725" imgH="431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a:extLst/>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smtClean="0">
                <a:latin typeface="Corbel" pitchFamily="34" charset="0"/>
              </a:rPr>
              <a:t>r</a:t>
            </a:r>
            <a:r>
              <a:rPr lang="en-US" sz="2400" b="1" i="1" baseline="-25000" dirty="0" err="1" smtClean="0">
                <a:latin typeface="Corbel" pitchFamily="34" charset="0"/>
              </a:rPr>
              <a:t>i</a:t>
            </a:r>
            <a:endParaRPr lang="en-US" sz="2400" b="1" i="1" baseline="-25000" dirty="0">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latin typeface="Corbel" pitchFamily="34" charset="0"/>
              </a:rPr>
              <a:t>.</a:t>
            </a:r>
            <a:endParaRPr lang="en-US" sz="3600" b="1" i="1" dirty="0">
              <a:solidFill>
                <a:srgbClr val="008000"/>
              </a:solidFill>
              <a:latin typeface="Corbel" pitchFamily="34" charset="0"/>
            </a:endParaRP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smtClean="0">
                <a:solidFill>
                  <a:srgbClr val="008000"/>
                </a:solidFill>
                <a:latin typeface="Corbel" pitchFamily="34" charset="0"/>
              </a:rPr>
              <a:t>.</a:t>
            </a:r>
            <a:endParaRPr lang="en-US" sz="3600" b="1" i="1" dirty="0">
              <a:solidFill>
                <a:srgbClr val="008000"/>
              </a:solidFill>
              <a:latin typeface="Corbel" pitchFamily="34" charset="0"/>
            </a:endParaRP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7447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a:t>
            </a:r>
            <a:r>
              <a:rPr lang="en-US" dirty="0" smtClean="0">
                <a:solidFill>
                  <a:schemeClr val="accent1">
                    <a:satMod val="150000"/>
                  </a:schemeClr>
                </a:solidFill>
              </a:rPr>
              <a:t>Formulation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lnSpcReduction="10000"/>
              </a:bodyPr>
              <a:lstStyle/>
              <a:p>
                <a:r>
                  <a:rPr lang="en-US" b="1" dirty="0" smtClean="0">
                    <a:solidFill>
                      <a:srgbClr val="D60093"/>
                    </a:solidFill>
                  </a:rPr>
                  <a:t>The flow equations can be written</a:t>
                </a:r>
                <a:r>
                  <a:rPr lang="en-US" dirty="0" smtClean="0">
                    <a:solidFill>
                      <a:srgbClr val="D60093"/>
                    </a:solidFill>
                  </a:rPr>
                  <a:t> </a:t>
                </a:r>
                <a:br>
                  <a:rPr lang="en-US" dirty="0" smtClean="0">
                    <a:solidFill>
                      <a:srgbClr val="D60093"/>
                    </a:solidFill>
                  </a:rPr>
                </a:br>
                <a:r>
                  <a:rPr lang="en-US" dirty="0" smtClean="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smtClean="0">
                  <a:solidFill>
                    <a:srgbClr val="0000FF"/>
                  </a:solidFill>
                </a:endParaRPr>
              </a:p>
              <a:p>
                <a:r>
                  <a:rPr lang="en-US" dirty="0" smtClean="0"/>
                  <a:t>So the </a:t>
                </a:r>
                <a:r>
                  <a:rPr lang="en-US" b="1" dirty="0" smtClean="0"/>
                  <a:t>rank vector</a:t>
                </a:r>
                <a:r>
                  <a:rPr lang="en-US" dirty="0" smtClean="0"/>
                  <a:t> </a:t>
                </a:r>
                <a:r>
                  <a:rPr lang="en-US" b="1" i="1" dirty="0" smtClean="0">
                    <a:solidFill>
                      <a:srgbClr val="0000FF"/>
                    </a:solidFill>
                  </a:rPr>
                  <a:t>r</a:t>
                </a:r>
                <a:r>
                  <a:rPr lang="en-US" dirty="0" smtClean="0"/>
                  <a:t> is an </a:t>
                </a:r>
                <a:r>
                  <a:rPr lang="en-US" b="1" dirty="0" smtClean="0"/>
                  <a:t>eigenvector</a:t>
                </a:r>
                <a:r>
                  <a:rPr lang="en-US" dirty="0" smtClean="0"/>
                  <a:t> of the stochastic web matrix </a:t>
                </a:r>
                <a:r>
                  <a:rPr lang="en-US" b="1" i="1" dirty="0" smtClean="0">
                    <a:solidFill>
                      <a:srgbClr val="0000FF"/>
                    </a:solidFill>
                  </a:rPr>
                  <a:t>M</a:t>
                </a:r>
              </a:p>
              <a:p>
                <a:pPr lvl="1"/>
                <a:r>
                  <a:rPr lang="en-US" dirty="0" smtClean="0"/>
                  <a:t>In fact, its first or principal eigenvector, </a:t>
                </a:r>
                <a:br>
                  <a:rPr lang="en-US" dirty="0" smtClean="0"/>
                </a:br>
                <a:r>
                  <a:rPr lang="en-US" dirty="0" smtClean="0"/>
                  <a:t>with corresponding eigenvalue </a:t>
                </a:r>
                <a:r>
                  <a:rPr lang="en-US" b="1" i="1" dirty="0" smtClean="0"/>
                  <a:t>1</a:t>
                </a:r>
              </a:p>
              <a:p>
                <a:pPr lvl="2"/>
                <a:r>
                  <a:rPr lang="en-US" dirty="0" smtClean="0"/>
                  <a:t>Largest eigenvalue of </a:t>
                </a:r>
                <a:r>
                  <a:rPr lang="en-US" b="1" i="1" dirty="0" smtClean="0"/>
                  <a:t>M</a:t>
                </a:r>
                <a:r>
                  <a:rPr lang="en-US" dirty="0" smtClean="0"/>
                  <a:t> is </a:t>
                </a:r>
                <a:r>
                  <a:rPr lang="en-US" b="1" dirty="0" smtClean="0"/>
                  <a:t>1</a:t>
                </a:r>
                <a:r>
                  <a:rPr lang="en-US" dirty="0" smtClean="0"/>
                  <a:t> since </a:t>
                </a:r>
                <a:r>
                  <a:rPr lang="en-US" b="1" i="1" dirty="0" smtClean="0"/>
                  <a:t>M</a:t>
                </a:r>
                <a:r>
                  <a:rPr lang="en-US" dirty="0" smtClean="0"/>
                  <a:t> is</a:t>
                </a:r>
                <a:br>
                  <a:rPr lang="en-US" dirty="0" smtClean="0"/>
                </a:br>
                <a:r>
                  <a:rPr lang="en-US" dirty="0" smtClean="0"/>
                  <a:t>column stochastic (with non-negative entries)</a:t>
                </a:r>
              </a:p>
              <a:p>
                <a:pPr lvl="3"/>
                <a:r>
                  <a:rPr lang="en-US" i="1" dirty="0" smtClean="0"/>
                  <a:t>We know </a:t>
                </a:r>
                <a:r>
                  <a:rPr lang="en-US" b="1" i="1" dirty="0" smtClean="0"/>
                  <a:t>r</a:t>
                </a:r>
                <a:r>
                  <a:rPr lang="en-US" i="1" dirty="0" smtClean="0"/>
                  <a:t> is unit length and each column of </a:t>
                </a:r>
                <a:r>
                  <a:rPr lang="en-US" b="1" i="1" dirty="0" smtClean="0"/>
                  <a:t>M</a:t>
                </a:r>
                <a:r>
                  <a:rPr lang="en-US" i="1" dirty="0" smtClean="0"/>
                  <a:t/>
                </a:r>
                <a:br>
                  <a:rPr lang="en-US" i="1" dirty="0" smtClean="0"/>
                </a:br>
                <a:r>
                  <a:rPr lang="en-US" i="1" dirty="0" smtClean="0"/>
                  <a:t>sums to one, so </a:t>
                </a:r>
                <a14:m>
                  <m:oMath xmlns:m="http://schemas.openxmlformats.org/officeDocument/2006/math">
                    <m:r>
                      <a:rPr lang="en-US" b="1" i="1" dirty="0" smtClean="0">
                        <a:latin typeface="Cambria Math"/>
                      </a:rPr>
                      <m:t>𝑴𝒓</m:t>
                    </m:r>
                    <m:r>
                      <a:rPr lang="en-US" b="1" i="1" dirty="0" smtClean="0">
                        <a:latin typeface="Cambria Math"/>
                      </a:rPr>
                      <m:t>≤</m:t>
                    </m:r>
                    <m:r>
                      <a:rPr lang="en-US" b="1" i="1" dirty="0" smtClean="0">
                        <a:latin typeface="Cambria Math"/>
                      </a:rPr>
                      <m:t>𝟏</m:t>
                    </m:r>
                  </m:oMath>
                </a14:m>
                <a:r>
                  <a:rPr lang="en-US" b="1" i="1" dirty="0" smtClean="0"/>
                  <a:t> </a:t>
                </a:r>
              </a:p>
              <a:p>
                <a:pPr lvl="8"/>
                <a:endParaRPr lang="en-US" b="1" i="1" dirty="0" smtClean="0"/>
              </a:p>
              <a:p>
                <a:r>
                  <a:rPr lang="en-US" b="1" dirty="0" smtClean="0">
                    <a:solidFill>
                      <a:srgbClr val="0000FF"/>
                    </a:solidFill>
                  </a:rPr>
                  <a:t>We can now efficiently solve for </a:t>
                </a:r>
                <a:r>
                  <a:rPr lang="en-US" b="1" i="1" dirty="0" smtClean="0">
                    <a:solidFill>
                      <a:srgbClr val="0000FF"/>
                    </a:solidFill>
                  </a:rPr>
                  <a:t>r</a:t>
                </a:r>
                <a:r>
                  <a:rPr lang="en-US" b="1" dirty="0" smtClean="0">
                    <a:solidFill>
                      <a:srgbClr val="0000FF"/>
                    </a:solidFill>
                  </a:rPr>
                  <a:t>!</a:t>
                </a:r>
                <a:br>
                  <a:rPr lang="en-US" b="1" dirty="0" smtClean="0">
                    <a:solidFill>
                      <a:srgbClr val="0000FF"/>
                    </a:solidFill>
                  </a:rPr>
                </a:br>
                <a:r>
                  <a:rPr lang="en-US" b="1" dirty="0"/>
                  <a:t>The </a:t>
                </a:r>
                <a:r>
                  <a:rPr lang="en-US" b="1" dirty="0" smtClean="0"/>
                  <a:t>method is called Power iteration</a:t>
                </a:r>
                <a:endParaRPr lang="en-US" b="1" dirty="0" smtClean="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1602" b="-36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D3EDE4FB-B398-4150-9D47-B0DE2AF6C811}" type="slidenum">
              <a:rPr lang="en-US"/>
              <a:pPr>
                <a:defRPr/>
              </a:pPr>
              <a:t>23</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pPr/>
                <a:r>
                  <a:rPr lang="en-US" sz="1400" b="1" dirty="0" smtClean="0">
                    <a:solidFill>
                      <a:srgbClr val="008000"/>
                    </a:solidFill>
                    <a:latin typeface="Arial" pitchFamily="34" charset="0"/>
                    <a:cs typeface="Arial" pitchFamily="34" charset="0"/>
                  </a:rPr>
                  <a:t>NOTE:</a:t>
                </a:r>
                <a:r>
                  <a:rPr lang="en-US" sz="1400" b="1" i="1" dirty="0" smtClean="0">
                    <a:solidFill>
                      <a:srgbClr val="008000"/>
                    </a:solidFill>
                    <a:latin typeface="Arial" pitchFamily="34" charset="0"/>
                    <a:cs typeface="Arial" pitchFamily="34" charset="0"/>
                  </a:rPr>
                  <a:t> x</a:t>
                </a:r>
                <a:r>
                  <a:rPr lang="en-US" sz="1400" dirty="0" smtClean="0">
                    <a:solidFill>
                      <a:srgbClr val="008000"/>
                    </a:solidFill>
                    <a:latin typeface="Arial" pitchFamily="34" charset="0"/>
                    <a:cs typeface="Arial" pitchFamily="34" charset="0"/>
                  </a:rPr>
                  <a:t> is an eigenvector with the corresponding eigenvalue </a:t>
                </a:r>
                <a:r>
                  <a:rPr lang="el-GR" sz="1400" b="1" dirty="0" smtClean="0">
                    <a:solidFill>
                      <a:srgbClr val="008000"/>
                    </a:solidFill>
                    <a:latin typeface="Arial" pitchFamily="34" charset="0"/>
                    <a:cs typeface="Arial" pitchFamily="34" charset="0"/>
                  </a:rPr>
                  <a:t>λ</a:t>
                </a:r>
                <a:r>
                  <a:rPr lang="en-US" sz="1400" dirty="0" smtClean="0">
                    <a:solidFill>
                      <a:srgbClr val="008000"/>
                    </a:solidFill>
                    <a:latin typeface="Arial" pitchFamily="34" charset="0"/>
                    <a:cs typeface="Arial" pitchFamily="34" charset="0"/>
                  </a:rPr>
                  <a:t> if:</a:t>
                </a:r>
                <a:br>
                  <a:rPr lang="en-US" sz="1400" dirty="0" smtClean="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smtClean="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2372159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Example: Flow Equations &amp; M</a:t>
            </a:r>
            <a:endParaRPr lang="en-US" dirty="0">
              <a:solidFill>
                <a:schemeClr val="accent1">
                  <a:satMod val="150000"/>
                </a:schemeClr>
              </a:solidFill>
            </a:endParaRPr>
          </a:p>
        </p:txBody>
      </p:sp>
      <p:grpSp>
        <p:nvGrpSpPr>
          <p:cNvPr id="3" name="Group 26"/>
          <p:cNvGrpSpPr>
            <a:grpSpLocks/>
          </p:cNvGrpSpPr>
          <p:nvPr/>
        </p:nvGrpSpPr>
        <p:grpSpPr bwMode="auto">
          <a:xfrm>
            <a:off x="5759450" y="3581400"/>
            <a:ext cx="2774950" cy="2209800"/>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smtClean="0">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12"/>
          </p:nvPr>
        </p:nvSpPr>
        <p:spPr/>
        <p:txBody>
          <a:bodyPr/>
          <a:lstStyle/>
          <a:p>
            <a:pPr>
              <a:defRPr/>
            </a:pPr>
            <a:fld id="{B833F12A-5354-4EB8-81C6-823819745DA4}" type="slidenum">
              <a:rPr lang="en-US"/>
              <a:pPr>
                <a:defRPr/>
              </a:pPr>
              <a:t>24</a:t>
            </a:fld>
            <a:endParaRPr lang="en-US"/>
          </a:p>
        </p:txBody>
      </p:sp>
      <p:sp>
        <p:nvSpPr>
          <p:cNvPr id="24" name="Footer Placeholder 23"/>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5" name="Table 34"/>
          <p:cNvGraphicFramePr>
            <a:graphicFrameLocks noGrp="1"/>
          </p:cNvGraphicFramePr>
          <p:nvPr>
            <p:extLst>
              <p:ext uri="{D42A27DB-BD31-4B8C-83A1-F6EECF244321}">
                <p14:modId xmlns:p14="http://schemas.microsoft.com/office/powerpoint/2010/main" val="3229585220"/>
              </p:ext>
            </p:extLst>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smtClean="0">
                          <a:solidFill>
                            <a:srgbClr val="008000"/>
                          </a:solidFill>
                          <a:latin typeface="Times New Roman" pitchFamily="18" charset="0"/>
                          <a:cs typeface="Times New Roman" pitchFamily="18" charset="0"/>
                        </a:rPr>
                        <a:t>y</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a</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sz="2400" b="1" dirty="0" smtClean="0">
                          <a:solidFill>
                            <a:srgbClr val="008000"/>
                          </a:solidFill>
                          <a:latin typeface="Times New Roman" pitchFamily="18" charset="0"/>
                          <a:cs typeface="Times New Roman" pitchFamily="18" charset="0"/>
                        </a:rPr>
                        <a:t>m</a:t>
                      </a:r>
                      <a:endParaRPr lang="en-US" sz="2400" b="1" dirty="0">
                        <a:solidFill>
                          <a:srgbClr val="008000"/>
                        </a:solidFill>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2400" b="1" i="0" dirty="0" smtClean="0">
                          <a:solidFill>
                            <a:srgbClr val="008000"/>
                          </a:solidFill>
                          <a:latin typeface="Times New Roman" pitchFamily="18" charset="0"/>
                          <a:cs typeface="Times New Roman" pitchFamily="18" charset="0"/>
                        </a:rPr>
                        <a:t>y</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b="1" i="0" dirty="0" smtClean="0">
                          <a:solidFill>
                            <a:srgbClr val="008000"/>
                          </a:solidFill>
                          <a:latin typeface="Times New Roman" pitchFamily="18" charset="0"/>
                          <a:cs typeface="Times New Roman" pitchFamily="18" charset="0"/>
                        </a:rPr>
                        <a:t>a</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b="1" i="0" dirty="0" smtClean="0">
                          <a:solidFill>
                            <a:srgbClr val="008000"/>
                          </a:solidFill>
                          <a:latin typeface="Times New Roman" pitchFamily="18" charset="0"/>
                          <a:cs typeface="Times New Roman" pitchFamily="18" charset="0"/>
                        </a:rPr>
                        <a:t>m</a:t>
                      </a:r>
                      <a:endParaRPr lang="en-US" sz="2400" b="1" i="0" dirty="0">
                        <a:solidFill>
                          <a:srgbClr val="008000"/>
                        </a:solidFill>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½</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smtClean="0">
                          <a:latin typeface="Times New Roman" pitchFamily="18" charset="0"/>
                          <a:cs typeface="Times New Roman" pitchFamily="18" charset="0"/>
                        </a:rPr>
                        <a:t>0</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y</a:t>
            </a:r>
            <a:r>
              <a:rPr lang="en-US" sz="2400" b="1" baseline="-25000" dirty="0" smtClean="0">
                <a:solidFill>
                  <a:srgbClr val="008000"/>
                </a:solidFill>
                <a:latin typeface="Times New Roman" pitchFamily="18" charset="0"/>
                <a:cs typeface="Times New Roman" pitchFamily="18" charset="0"/>
              </a:rPr>
              <a:t> </a:t>
            </a:r>
            <a:r>
              <a:rPr lang="en-US" sz="2400" b="1" dirty="0" smtClean="0">
                <a:solidFill>
                  <a:srgbClr val="008000"/>
                </a:solidFill>
                <a:latin typeface="Times New Roman" pitchFamily="18" charset="0"/>
                <a:cs typeface="Times New Roman" pitchFamily="18" charset="0"/>
              </a:rPr>
              <a:t>/2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endParaRPr lang="en-US" sz="24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m</a:t>
            </a:r>
            <a:r>
              <a:rPr lang="en-US" sz="2400" b="1" dirty="0" smtClean="0">
                <a:solidFill>
                  <a:srgbClr val="008000"/>
                </a:solidFill>
                <a:latin typeface="Times New Roman" pitchFamily="18" charset="0"/>
                <a:cs typeface="Times New Roman" pitchFamily="18" charset="0"/>
              </a:rPr>
              <a:t> = </a:t>
            </a:r>
            <a:r>
              <a:rPr lang="en-US" sz="2400" b="1" dirty="0" err="1" smtClean="0">
                <a:solidFill>
                  <a:srgbClr val="008000"/>
                </a:solidFill>
                <a:latin typeface="Times New Roman" pitchFamily="18" charset="0"/>
                <a:cs typeface="Times New Roman" pitchFamily="18" charset="0"/>
              </a:rPr>
              <a:t>r</a:t>
            </a:r>
            <a:r>
              <a:rPr lang="en-US" sz="2400" b="1" baseline="-25000" dirty="0" err="1" smtClean="0">
                <a:solidFill>
                  <a:srgbClr val="008000"/>
                </a:solidFill>
                <a:latin typeface="Times New Roman" pitchFamily="18" charset="0"/>
                <a:cs typeface="Times New Roman" pitchFamily="18" charset="0"/>
              </a:rPr>
              <a:t>a</a:t>
            </a:r>
            <a:r>
              <a:rPr lang="en-US" sz="2400" b="1" dirty="0" smtClean="0">
                <a:solidFill>
                  <a:srgbClr val="008000"/>
                </a:solidFill>
                <a:latin typeface="Times New Roman" pitchFamily="18" charset="0"/>
                <a:cs typeface="Times New Roman" pitchFamily="18" charset="0"/>
              </a:rPr>
              <a:t> /2</a:t>
            </a:r>
            <a:endParaRPr lang="en-US" sz="2400" b="1" dirty="0">
              <a:solidFill>
                <a:srgbClr val="008000"/>
              </a:solidFill>
              <a:latin typeface="Times New Roman" pitchFamily="18" charset="0"/>
              <a:cs typeface="Times New Roman" pitchFamily="18" charset="0"/>
            </a:endParaRPr>
          </a:p>
        </p:txBody>
      </p:sp>
    </p:spTree>
    <p:extLst>
      <p:ext uri="{BB962C8B-B14F-4D97-AF65-F5344CB8AC3E}">
        <p14:creationId xmlns:p14="http://schemas.microsoft.com/office/powerpoint/2010/main" val="26457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a:t>
            </a:r>
            <a:r>
              <a:rPr lang="en-US" dirty="0" smtClean="0">
                <a:solidFill>
                  <a:schemeClr val="accent1">
                    <a:satMod val="150000"/>
                  </a:schemeClr>
                </a:solidFill>
              </a:rPr>
              <a:t>Method</a:t>
            </a:r>
            <a:endParaRPr lang="en-US" dirty="0">
              <a:solidFill>
                <a:schemeClr val="accent1">
                  <a:satMod val="150000"/>
                </a:schemeClr>
              </a:solidFill>
            </a:endParaRP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r>
              <a:rPr lang="en-US" b="1" dirty="0" smtClean="0">
                <a:solidFill>
                  <a:srgbClr val="008000"/>
                </a:solidFill>
              </a:rPr>
              <a:t>Power iteration: </a:t>
            </a:r>
            <a:r>
              <a:rPr lang="en-US" dirty="0"/>
              <a:t>a s</a:t>
            </a:r>
            <a:r>
              <a:rPr lang="en-US" dirty="0" smtClean="0"/>
              <a:t>imple </a:t>
            </a:r>
            <a:r>
              <a:rPr lang="en-US" dirty="0"/>
              <a:t>iterative scheme</a:t>
            </a:r>
          </a:p>
          <a:p>
            <a:pPr lvl="1"/>
            <a:r>
              <a:rPr lang="en-US" dirty="0" smtClean="0"/>
              <a:t>Suppose there are </a:t>
            </a:r>
            <a:r>
              <a:rPr lang="en-US" i="1" dirty="0" smtClean="0"/>
              <a:t>N</a:t>
            </a:r>
            <a:r>
              <a:rPr lang="en-US" dirty="0" smtClean="0"/>
              <a:t> web pages</a:t>
            </a:r>
            <a:endParaRPr lang="en-US" dirty="0" smtClean="0">
              <a:latin typeface="Times New Roman" pitchFamily="18" charset="0"/>
              <a:cs typeface="Times New Roman" pitchFamily="18" charset="0"/>
            </a:endParaRPr>
          </a:p>
          <a:p>
            <a:pPr lvl="1"/>
            <a:r>
              <a:rPr lang="en-US" dirty="0" smtClean="0"/>
              <a:t>Initialize: </a:t>
            </a:r>
            <a:r>
              <a:rPr lang="en-US" b="1" dirty="0" smtClean="0"/>
              <a:t>r</a:t>
            </a:r>
            <a:r>
              <a:rPr lang="en-US" baseline="30000" dirty="0" smtClean="0"/>
              <a:t>(0)</a:t>
            </a:r>
            <a:r>
              <a:rPr lang="en-US" dirty="0" smtClean="0"/>
              <a:t> = [1/N,….,1/N]</a:t>
            </a:r>
            <a:r>
              <a:rPr lang="en-US" baseline="30000" dirty="0" smtClean="0"/>
              <a:t>T</a:t>
            </a:r>
            <a:endParaRPr lang="en-US" dirty="0" smtClean="0"/>
          </a:p>
          <a:p>
            <a:pPr lvl="1"/>
            <a:r>
              <a:rPr lang="en-US" dirty="0" smtClean="0"/>
              <a:t>Iterate: </a:t>
            </a:r>
            <a:r>
              <a:rPr lang="en-US" b="1" dirty="0" smtClean="0"/>
              <a:t>r</a:t>
            </a:r>
            <a:r>
              <a:rPr lang="en-US" baseline="30000" dirty="0" smtClean="0"/>
              <a:t>(t+1)</a:t>
            </a:r>
            <a:r>
              <a:rPr lang="en-US" dirty="0" smtClean="0"/>
              <a:t> = </a:t>
            </a:r>
            <a:r>
              <a:rPr lang="en-US" b="1" dirty="0" smtClean="0"/>
              <a:t>M </a:t>
            </a:r>
            <a:r>
              <a:rPr lang="en-US" dirty="0" smtClean="0"/>
              <a:t>∙ </a:t>
            </a:r>
            <a:r>
              <a:rPr lang="en-US" b="1" dirty="0" smtClean="0"/>
              <a:t>r</a:t>
            </a:r>
            <a:r>
              <a:rPr lang="en-US" baseline="30000" dirty="0" smtClean="0"/>
              <a:t>(t)</a:t>
            </a:r>
          </a:p>
          <a:p>
            <a:pPr lvl="1"/>
            <a:r>
              <a:rPr lang="en-US" dirty="0" smtClean="0"/>
              <a:t>Stop when |</a:t>
            </a:r>
            <a:r>
              <a:rPr lang="en-US" b="1" dirty="0" smtClean="0"/>
              <a:t>r</a:t>
            </a:r>
            <a:r>
              <a:rPr lang="en-US" baseline="30000" dirty="0" smtClean="0"/>
              <a:t>(t+1) </a:t>
            </a:r>
            <a:r>
              <a:rPr lang="en-US" dirty="0" smtClean="0"/>
              <a:t>– </a:t>
            </a:r>
            <a:r>
              <a:rPr lang="en-US" b="1" dirty="0" smtClean="0"/>
              <a:t>r</a:t>
            </a:r>
            <a:r>
              <a:rPr lang="en-US" baseline="30000" dirty="0" smtClean="0"/>
              <a:t>(t)</a:t>
            </a:r>
            <a:r>
              <a:rPr lang="en-US" dirty="0" smtClean="0"/>
              <a:t>|</a:t>
            </a:r>
            <a:r>
              <a:rPr lang="en-US" baseline="-25000" dirty="0" smtClean="0"/>
              <a:t>1</a:t>
            </a:r>
            <a:r>
              <a:rPr lang="en-US" dirty="0" smtClean="0"/>
              <a:t> &lt; </a:t>
            </a:r>
            <a:r>
              <a:rPr lang="en-US" dirty="0" smtClean="0">
                <a:latin typeface="Symbol" pitchFamily="18" charset="2"/>
                <a:sym typeface="Symbol" pitchFamily="18" charset="2"/>
              </a:rPr>
              <a:t></a:t>
            </a:r>
          </a:p>
          <a:p>
            <a:pPr marL="768096" lvl="2" indent="0">
              <a:buNone/>
            </a:pPr>
            <a:endParaRPr lang="en-US" baseline="30000" dirty="0" smtClean="0"/>
          </a:p>
        </p:txBody>
      </p:sp>
      <p:sp>
        <p:nvSpPr>
          <p:cNvPr id="5" name="Slide Number Placeholder 4"/>
          <p:cNvSpPr>
            <a:spLocks noGrp="1"/>
          </p:cNvSpPr>
          <p:nvPr>
            <p:ph type="sldNum" sz="quarter" idx="12"/>
          </p:nvPr>
        </p:nvSpPr>
        <p:spPr/>
        <p:txBody>
          <a:bodyPr/>
          <a:lstStyle/>
          <a:p>
            <a:pPr>
              <a:defRPr/>
            </a:pPr>
            <a:fld id="{F5311F5F-9F01-4FB0-97C4-F008FC58AFD4}" type="slidenum">
              <a:rPr lang="en-US"/>
              <a:pPr>
                <a:defRPr/>
              </a:pPr>
              <a:t>25</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06311052"/>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37973"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d</a:t>
            </a:r>
            <a:r>
              <a:rPr lang="en-US" baseline="-25000" dirty="0" smtClean="0">
                <a:solidFill>
                  <a:srgbClr val="008000"/>
                </a:solidFill>
                <a:latin typeface="Arial" pitchFamily="34" charset="0"/>
                <a:cs typeface="Arial" pitchFamily="34" charset="0"/>
              </a:rPr>
              <a:t>i</a:t>
            </a:r>
            <a:r>
              <a:rPr lang="en-US" dirty="0" smtClean="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26</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PageRank</a:t>
            </a:r>
            <a:r>
              <a:rPr lang="en-US" dirty="0" smtClean="0"/>
              <a:t>: How to solve?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solidFill>
                      <a:srgbClr val="008000"/>
                    </a:solidFill>
                  </a:rPr>
                  <a:t>Power Iteration:</a:t>
                </a:r>
              </a:p>
              <a:p>
                <a:pPr lvl="1"/>
                <a:r>
                  <a:rPr lang="en-US" dirty="0" smtClean="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smtClean="0">
                    <a:latin typeface="Times New Roman" pitchFamily="18" charset="0"/>
                    <a:cs typeface="Times New Roman" pitchFamily="18" charset="0"/>
                  </a:rPr>
                  <a:t>/N</a:t>
                </a:r>
              </a:p>
              <a:p>
                <a:pPr lvl="1"/>
                <a:r>
                  <a:rPr lang="en-US" b="1" dirty="0" smtClean="0">
                    <a:cs typeface="Times New Roman" pitchFamily="18" charset="0"/>
                  </a:rPr>
                  <a:t>1:</a:t>
                </a:r>
                <a:r>
                  <a:rPr lang="en-US" b="0" dirty="0" smtClean="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smtClean="0">
                  <a:latin typeface="Times New Roman" pitchFamily="18" charset="0"/>
                  <a:cs typeface="Times New Roman" pitchFamily="18" charset="0"/>
                </a:endParaRPr>
              </a:p>
              <a:p>
                <a:pPr lvl="1"/>
                <a:r>
                  <a:rPr lang="en-US" b="1" dirty="0" smtClean="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smtClean="0"/>
              </a:p>
              <a:p>
                <a:pPr lvl="1"/>
                <a:r>
                  <a:rPr lang="en-US" dirty="0" err="1" smtClean="0"/>
                  <a:t>Goto</a:t>
                </a:r>
                <a:r>
                  <a:rPr lang="en-US" dirty="0" smtClean="0"/>
                  <a:t> </a:t>
                </a:r>
                <a:r>
                  <a:rPr lang="en-US" b="1" dirty="0" smtClean="0"/>
                  <a:t>1</a:t>
                </a:r>
              </a:p>
              <a:p>
                <a:r>
                  <a:rPr lang="en-US" b="1" dirty="0" smtClean="0">
                    <a:solidFill>
                      <a:srgbClr val="0000FF"/>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1/3	5/12	9/24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3/6	1/3	11/24	…	6/15</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27</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Tree>
    <p:extLst>
      <p:ext uri="{BB962C8B-B14F-4D97-AF65-F5344CB8AC3E}">
        <p14:creationId xmlns:p14="http://schemas.microsoft.com/office/powerpoint/2010/main" val="15888086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Power Iteration works?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smtClean="0">
                    <a:solidFill>
                      <a:srgbClr val="0000FF"/>
                    </a:solidFill>
                  </a:rPr>
                  <a:t>Power iteration: </a:t>
                </a:r>
                <a:br>
                  <a:rPr lang="en-US" b="1" dirty="0" smtClean="0">
                    <a:solidFill>
                      <a:srgbClr val="0000FF"/>
                    </a:solidFill>
                  </a:rPr>
                </a:br>
                <a:r>
                  <a:rPr lang="en-US" dirty="0" smtClean="0"/>
                  <a:t>A method for finding dominant eigenvector (the vector corresponding to the largest eigenvalue)</a:t>
                </a:r>
              </a:p>
              <a:p>
                <a:pPr lvl="1"/>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𝟏</m:t>
                        </m:r>
                        <m:r>
                          <a:rPr lang="en-US" b="1" i="1" smtClean="0">
                            <a:latin typeface="Cambria Math"/>
                          </a:rPr>
                          <m:t>)</m:t>
                        </m:r>
                      </m:sup>
                    </m:sSup>
                    <m:r>
                      <a:rPr lang="en-US" b="1" i="1" smtClean="0">
                        <a:latin typeface="Cambria Math"/>
                      </a:rPr>
                      <m:t>=</m:t>
                    </m:r>
                    <m:r>
                      <a:rPr lang="en-US" b="1" i="1" smtClean="0">
                        <a:latin typeface="Cambria Math"/>
                      </a:rPr>
                      <m:t>𝑴</m:t>
                    </m:r>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𝟎</m:t>
                        </m:r>
                        <m:r>
                          <a:rPr lang="en-US" b="1" i="1" smtClean="0">
                            <a:latin typeface="Cambria Math"/>
                          </a:rPr>
                          <m:t>)</m:t>
                        </m:r>
                      </m:sup>
                    </m:sSup>
                  </m:oMath>
                </a14:m>
                <a:endParaRPr lang="en-US" b="1" dirty="0" smtClean="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𝟐</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smtClean="0">
                                <a:latin typeface="Cambria Math" panose="02040503050406030204" pitchFamily="18" charset="0"/>
                              </a:rPr>
                            </m:ctrlPr>
                          </m:dPr>
                          <m:e>
                            <m:r>
                              <a:rPr lang="en-US" b="1" i="1" smtClean="0">
                                <a:latin typeface="Cambria Math"/>
                              </a:rPr>
                              <m:t>𝟏</m:t>
                            </m:r>
                          </m:e>
                        </m:d>
                      </m:sup>
                    </m:sSup>
                    <m:r>
                      <a:rPr lang="en-US" b="1" i="1" smtClean="0">
                        <a:latin typeface="Cambria Math"/>
                      </a:rPr>
                      <m:t>=</m:t>
                    </m:r>
                    <m:r>
                      <a:rPr lang="en-US" b="1" i="1" smtClean="0">
                        <a:latin typeface="Cambria Math"/>
                      </a:rPr>
                      <m:t>𝑴</m:t>
                    </m:r>
                    <m:d>
                      <m:dPr>
                        <m:ctrlPr>
                          <a:rPr lang="en-US" b="1" i="1" smtClean="0">
                            <a:latin typeface="Cambria Math" panose="02040503050406030204" pitchFamily="18" charset="0"/>
                          </a:rPr>
                        </m:ctrlPr>
                      </m:dPr>
                      <m:e>
                        <m:r>
                          <a:rPr lang="en-US" b="1" i="1">
                            <a:latin typeface="Cambria Math"/>
                          </a:rPr>
                          <m:t>𝑴</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𝟏</m:t>
                                </m:r>
                              </m:e>
                            </m:d>
                          </m:sup>
                        </m:sSup>
                      </m:e>
                    </m:d>
                    <m:r>
                      <a:rPr lang="en-US" b="1" i="1" smtClean="0">
                        <a:latin typeface="Cambria Math"/>
                      </a:rPr>
                      <m:t>=</m:t>
                    </m:r>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smtClean="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𝟑</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𝟐</m:t>
                            </m:r>
                          </m:e>
                        </m:d>
                      </m:sup>
                    </m:sSup>
                    <m:r>
                      <a:rPr lang="en-US" b="1" i="1">
                        <a:latin typeface="Cambria Math"/>
                      </a:rPr>
                      <m:t>=</m:t>
                    </m:r>
                    <m:r>
                      <a:rPr lang="en-US" b="1" i="1">
                        <a:latin typeface="Cambria Math"/>
                      </a:rPr>
                      <m:t>𝑴</m:t>
                    </m:r>
                    <m:d>
                      <m:dPr>
                        <m:ctrlPr>
                          <a:rPr lang="en-US" b="1"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e>
                    </m:d>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𝟑</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r>
                  <a:rPr lang="en-US" b="1" dirty="0" smtClean="0">
                    <a:solidFill>
                      <a:srgbClr val="D60093"/>
                    </a:solidFill>
                  </a:rPr>
                  <a:t>Claim:</a:t>
                </a:r>
                <a:r>
                  <a:rPr lang="en-US" dirty="0" smtClean="0">
                    <a:solidFill>
                      <a:srgbClr val="D60093"/>
                    </a:solidFill>
                  </a:rPr>
                  <a:t> </a:t>
                </a:r>
                <a:br>
                  <a:rPr lang="en-US" dirty="0" smtClean="0">
                    <a:solidFill>
                      <a:srgbClr val="D60093"/>
                    </a:solidFill>
                  </a:rPr>
                </a:br>
                <a:r>
                  <a:rPr lang="en-US" dirty="0" smtClean="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oMath>
                </a14:m>
                <a:r>
                  <a:rPr lang="en-US" dirty="0" smtClean="0"/>
                  <a:t> approaches the dominant eigenvector of </a:t>
                </a:r>
                <a14:m>
                  <m:oMath xmlns:m="http://schemas.openxmlformats.org/officeDocument/2006/math">
                    <m:r>
                      <a:rPr lang="en-US" b="1" i="1" dirty="0" smtClean="0">
                        <a:latin typeface="Cambria Math"/>
                      </a:rPr>
                      <m:t>𝑴</m:t>
                    </m:r>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77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181785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a:t>
            </a:r>
            <a:r>
              <a:rPr lang="en-US" dirty="0" smtClean="0"/>
              <a:t>? (2)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fontScale="92500" lnSpcReduction="20000"/>
              </a:bodyPr>
              <a:lstStyle/>
              <a:p>
                <a:r>
                  <a:rPr lang="en-US" b="1" dirty="0" smtClean="0">
                    <a:solidFill>
                      <a:srgbClr val="D60093"/>
                    </a:solidFill>
                  </a:rPr>
                  <a:t>Claim:</a:t>
                </a:r>
                <a:r>
                  <a:rPr lang="en-US" dirty="0">
                    <a:solidFill>
                      <a:srgbClr val="D60093"/>
                    </a:solidFill>
                  </a:rPr>
                  <a:t> </a:t>
                </a:r>
                <a:r>
                  <a:rPr lang="en-US" dirty="0" smtClean="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smtClean="0"/>
              </a:p>
              <a:p>
                <a:r>
                  <a:rPr lang="en-US" b="1" dirty="0" smtClean="0">
                    <a:solidFill>
                      <a:srgbClr val="008000"/>
                    </a:solidFill>
                  </a:rPr>
                  <a:t>Proof:</a:t>
                </a:r>
              </a:p>
              <a:p>
                <a:pPr lvl="1"/>
                <a:r>
                  <a:rPr lang="en-US" dirty="0" smtClean="0"/>
                  <a:t>Assume </a:t>
                </a:r>
                <a:r>
                  <a:rPr lang="en-US" b="1" i="1" dirty="0" smtClean="0"/>
                  <a:t>M</a:t>
                </a:r>
                <a:r>
                  <a:rPr lang="en-US" dirty="0" smtClean="0"/>
                  <a:t> has </a:t>
                </a:r>
                <a:r>
                  <a:rPr lang="en-US" b="1" i="1" dirty="0" smtClean="0"/>
                  <a:t>n</a:t>
                </a:r>
                <a:r>
                  <a:rPr lang="en-US" dirty="0" smtClean="0"/>
                  <a:t> linearly independent eigenvectors,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1</m:t>
                        </m:r>
                      </m:sub>
                    </m:sSub>
                    <m:r>
                      <a:rPr lang="en-US" i="1" dirty="0" smtClean="0">
                        <a:latin typeface="Cambria Math"/>
                      </a:rPr>
                      <m:t>, </m:t>
                    </m:r>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2</m:t>
                        </m:r>
                      </m:sub>
                    </m:sSub>
                    <m:r>
                      <a:rPr lang="en-US" i="1" dirty="0" smtClean="0">
                        <a:latin typeface="Cambria Math"/>
                      </a:rPr>
                      <m:t>, </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𝑛</m:t>
                        </m:r>
                      </m:sub>
                    </m:sSub>
                  </m:oMath>
                </a14:m>
                <a:r>
                  <a:rPr lang="en-US" dirty="0" smtClean="0"/>
                  <a:t> with corresponding eigenvalues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r>
                      <a:rPr lang="en-US" b="0" i="1" dirty="0" smtClean="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2</m:t>
                        </m:r>
                      </m:sub>
                    </m:sSub>
                    <m:r>
                      <a:rPr lang="en-US" i="1" dirty="0">
                        <a:latin typeface="Cambria Math"/>
                      </a:rPr>
                      <m:t>,</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𝑛</m:t>
                        </m:r>
                      </m:sub>
                    </m:sSub>
                  </m:oMath>
                </a14:m>
                <a:r>
                  <a:rPr lang="en-US" dirty="0" smtClean="0"/>
                  <a:t>,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1</m:t>
                        </m:r>
                      </m:sub>
                    </m:sSub>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2</m:t>
                        </m:r>
                      </m:sub>
                    </m:sSub>
                    <m:r>
                      <a:rPr lang="en-US" b="0" i="1" dirty="0" smtClean="0">
                        <a:latin typeface="Cambria Math"/>
                      </a:rPr>
                      <m:t>&gt;</m:t>
                    </m:r>
                    <m:r>
                      <a:rPr lang="en-US" i="1" dirty="0">
                        <a:latin typeface="Cambria Math"/>
                      </a:rPr>
                      <m:t>…</m:t>
                    </m:r>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𝑛</m:t>
                        </m:r>
                      </m:sub>
                    </m:sSub>
                  </m:oMath>
                </a14:m>
                <a:endParaRPr lang="en-US" dirty="0" smtClean="0"/>
              </a:p>
              <a:p>
                <a:pPr lvl="1"/>
                <a:r>
                  <a:rPr lang="en-US" dirty="0" smtClean="0"/>
                  <a:t>Vectors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 …,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r>
                  <a:rPr lang="en-US" dirty="0" smtClean="0"/>
                  <a:t> form a basis and thus we can write: </a:t>
                </a:r>
                <a14:m>
                  <m:oMath xmlns:m="http://schemas.openxmlformats.org/officeDocument/2006/math">
                    <m:sSub>
                      <m:sSubPr>
                        <m:ctrlPr>
                          <a:rPr lang="en-US" i="1" dirty="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a:rPr>
                              <m:t>𝑟</m:t>
                            </m:r>
                          </m:e>
                          <m:sup>
                            <m:r>
                              <a:rPr lang="en-US" b="0" i="1" dirty="0" smtClean="0">
                                <a:latin typeface="Cambria Math"/>
                              </a:rPr>
                              <m:t>(0)</m:t>
                            </m:r>
                          </m:sup>
                        </m:sSup>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1</m:t>
                            </m:r>
                          </m:sub>
                        </m:sSub>
                        <m:r>
                          <a:rPr lang="en-US" b="0" i="1" dirty="0" smtClean="0">
                            <a:latin typeface="Cambria Math"/>
                          </a:rPr>
                          <m:t> </m:t>
                        </m:r>
                        <m:r>
                          <a:rPr lang="en-US" b="0" i="1" dirty="0" smtClean="0">
                            <a:latin typeface="Cambria Math"/>
                          </a:rPr>
                          <m:t>𝑥</m:t>
                        </m:r>
                      </m:e>
                      <m:sub>
                        <m:r>
                          <a:rPr lang="en-US" i="1" dirty="0">
                            <a:latin typeface="Cambria Math"/>
                          </a:rPr>
                          <m:t>1</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2</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𝑛</m:t>
                        </m:r>
                      </m:sub>
                    </m:sSub>
                    <m:r>
                      <a:rPr lang="en-US" b="0" i="1" dirty="0" smtClean="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endParaRPr lang="en-US" dirty="0"/>
              </a:p>
              <a:p>
                <a:pPr lvl="1"/>
                <a14:m>
                  <m:oMath xmlns:m="http://schemas.openxmlformats.org/officeDocument/2006/math">
                    <m:r>
                      <a:rPr lang="en-US" b="1" i="1" dirty="0" smtClean="0">
                        <a:latin typeface="Cambria Math"/>
                      </a:rPr>
                      <m:t>𝑴</m:t>
                    </m:r>
                    <m:sSup>
                      <m:sSupPr>
                        <m:ctrlPr>
                          <a:rPr lang="en-US" b="1" i="1" dirty="0" smtClean="0">
                            <a:latin typeface="Cambria Math" panose="02040503050406030204" pitchFamily="18" charset="0"/>
                          </a:rPr>
                        </m:ctrlPr>
                      </m:sSupPr>
                      <m:e>
                        <m:r>
                          <a:rPr lang="en-US" b="1" i="1" dirty="0" smtClean="0">
                            <a:latin typeface="Cambria Math"/>
                          </a:rPr>
                          <m:t>𝒓</m:t>
                        </m:r>
                      </m:e>
                      <m:sup>
                        <m:r>
                          <a:rPr lang="en-US" b="1" i="1" dirty="0" smtClean="0">
                            <a:latin typeface="Cambria Math"/>
                          </a:rPr>
                          <m:t>(</m:t>
                        </m:r>
                        <m:r>
                          <a:rPr lang="en-US" b="1" i="1" dirty="0" smtClean="0">
                            <a:latin typeface="Cambria Math"/>
                          </a:rPr>
                          <m:t>𝟎</m:t>
                        </m:r>
                        <m:r>
                          <a:rPr lang="en-US" b="1" i="1" dirty="0" smtClean="0">
                            <a:latin typeface="Cambria Math"/>
                          </a:rPr>
                          <m:t>)</m:t>
                        </m:r>
                      </m:sup>
                    </m:sSup>
                    <m:r>
                      <a:rPr lang="en-US" b="1" i="1" dirty="0" smtClean="0">
                        <a:latin typeface="Cambria Math"/>
                      </a:rPr>
                      <m:t>=</m:t>
                    </m:r>
                    <m:r>
                      <a:rPr lang="en-US" b="1" i="1" dirty="0" smtClean="0">
                        <a:latin typeface="Cambria Math"/>
                      </a:rPr>
                      <m:t>𝑴</m:t>
                    </m:r>
                    <m:d>
                      <m:dPr>
                        <m:ctrlPr>
                          <a:rPr lang="en-US" b="1" i="1" dirty="0" smtClean="0">
                            <a:latin typeface="Cambria Math" panose="02040503050406030204" pitchFamily="18" charset="0"/>
                          </a:rPr>
                        </m:ctrlPr>
                      </m:dPr>
                      <m:e>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𝟏</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𝟏</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𝟐</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𝟐</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𝒏</m:t>
                            </m:r>
                          </m:sub>
                        </m:sSub>
                        <m:r>
                          <a:rPr lang="en-US" b="1" i="1" dirty="0">
                            <a:latin typeface="Cambria Math"/>
                          </a:rPr>
                          <m:t> </m:t>
                        </m:r>
                        <m:sSub>
                          <m:sSubPr>
                            <m:ctrlPr>
                              <a:rPr lang="en-US" b="1" i="1" dirty="0">
                                <a:latin typeface="Cambria Math" panose="02040503050406030204" pitchFamily="18" charset="0"/>
                              </a:rPr>
                            </m:ctrlPr>
                          </m:sSubPr>
                          <m:e>
                            <m:r>
                              <a:rPr lang="en-US" b="1" i="1" dirty="0" smtClean="0">
                                <a:latin typeface="Cambria Math"/>
                              </a:rPr>
                              <m:t>𝒙</m:t>
                            </m:r>
                          </m:e>
                          <m:sub>
                            <m:r>
                              <a:rPr lang="en-US" b="1" i="1" dirty="0">
                                <a:latin typeface="Cambria Math"/>
                              </a:rPr>
                              <m:t>𝒏</m:t>
                            </m:r>
                          </m:sub>
                        </m:sSub>
                      </m:e>
                    </m:d>
                  </m:oMath>
                </a14:m>
                <a:endParaRPr lang="en-US" b="1" dirty="0" smtClean="0"/>
              </a:p>
              <a:p>
                <a:pPr marL="457200" lvl="1" indent="0">
                  <a:buNone/>
                </a:pPr>
                <a:r>
                  <a:rPr lang="en-US" dirty="0" smtClean="0"/>
                  <a:t>                </a:t>
                </a:r>
                <a14:m>
                  <m:oMath xmlns:m="http://schemas.openxmlformats.org/officeDocument/2006/math">
                    <m:r>
                      <a:rPr lang="en-US" i="1" dirty="0" smtClean="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b="0" i="1" dirty="0" smtClean="0">
                        <a:latin typeface="Cambria Math"/>
                      </a:rPr>
                      <m:t>)</m:t>
                    </m:r>
                  </m:oMath>
                </a14:m>
                <a:endParaRPr lang="en-US" dirty="0" smtClean="0"/>
              </a:p>
              <a:p>
                <a:pPr marL="457200" lvl="1" indent="0">
                  <a:buNone/>
                </a:pPr>
                <a:r>
                  <a:rPr lang="en-US" dirty="0" smtClean="0"/>
                  <a:t>                </a:t>
                </a:r>
                <a14:m>
                  <m:oMath xmlns:m="http://schemas.openxmlformats.org/officeDocument/2006/math">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𝜆</m:t>
                        </m:r>
                      </m:e>
                      <m:sub>
                        <m:r>
                          <a:rPr lang="en-US" b="0" i="1" dirty="0" smtClean="0">
                            <a:latin typeface="Cambria Math"/>
                          </a:rPr>
                          <m:t>2</m:t>
                        </m:r>
                      </m:sub>
                    </m:sSub>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𝑛</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smtClean="0"/>
              </a:p>
              <a:p>
                <a:pPr lvl="1"/>
                <a:r>
                  <a:rPr lang="en-US" b="1" dirty="0" smtClean="0">
                    <a:solidFill>
                      <a:srgbClr val="008000"/>
                    </a:solidFill>
                  </a:rPr>
                  <a:t>Repeated multiplication on both sides produces</a:t>
                </a:r>
              </a:p>
              <a:p>
                <a:pPr marL="457200" lvl="1" indent="0">
                  <a:buNone/>
                </a:pPr>
                <a:r>
                  <a:rPr lang="en-US" b="0" dirty="0" smtClean="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𝑀</m:t>
                        </m:r>
                      </m:e>
                      <m:sup>
                        <m:r>
                          <a:rPr lang="en-US" b="0" i="1" dirty="0" smtClean="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r>
                          <a:rPr lang="en-US" i="1">
                            <a:latin typeface="Cambria Math"/>
                          </a:rPr>
                          <m:t>𝑘</m:t>
                        </m:r>
                      </m:sup>
                    </m:sSubSup>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1856" r="-85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240986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 Social Networks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pic>
        <p:nvPicPr>
          <p:cNvPr id="8" name="Picture 2" descr="http://24x7presence.files.wordpress.com/2010/12/white_noise_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45" y="1572520"/>
            <a:ext cx="8517710" cy="4218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19800"/>
            <a:ext cx="7467600" cy="677108"/>
          </a:xfrm>
          <a:prstGeom prst="rect">
            <a:avLst/>
          </a:prstGeom>
        </p:spPr>
        <p:txBody>
          <a:bodyPr wrap="square">
            <a:spAutoFit/>
          </a:bodyPr>
          <a:lstStyle/>
          <a:p>
            <a:pPr algn="ctr"/>
            <a:r>
              <a:rPr lang="en-US" sz="2000" b="1" dirty="0" smtClean="0"/>
              <a:t>Facebook social graph</a:t>
            </a:r>
            <a:endParaRPr lang="en-US" sz="2000" b="1" dirty="0"/>
          </a:p>
          <a:p>
            <a:pPr algn="ctr"/>
            <a:r>
              <a:rPr lang="en-US" b="1" dirty="0" smtClean="0">
                <a:solidFill>
                  <a:schemeClr val="bg1">
                    <a:lumMod val="50000"/>
                  </a:schemeClr>
                </a:solidFill>
              </a:rPr>
              <a:t>4-degrees of separation [</a:t>
            </a:r>
            <a:r>
              <a:rPr lang="en-US" b="1" dirty="0" err="1" smtClean="0">
                <a:solidFill>
                  <a:schemeClr val="bg1">
                    <a:lumMod val="50000"/>
                  </a:schemeClr>
                </a:solidFill>
              </a:rPr>
              <a:t>Backstrom</a:t>
            </a:r>
            <a:r>
              <a:rPr lang="en-US" b="1" dirty="0">
                <a:solidFill>
                  <a:schemeClr val="bg1">
                    <a:lumMod val="50000"/>
                  </a:schemeClr>
                </a:solidFill>
              </a:rPr>
              <a:t>-</a:t>
            </a:r>
            <a:r>
              <a:rPr lang="en-US" b="1" dirty="0" err="1" smtClean="0">
                <a:solidFill>
                  <a:schemeClr val="bg1">
                    <a:lumMod val="50000"/>
                  </a:schemeClr>
                </a:solidFill>
              </a:rPr>
              <a:t>Boldi</a:t>
            </a:r>
            <a:r>
              <a:rPr lang="en-US" b="1" dirty="0" smtClean="0">
                <a:solidFill>
                  <a:schemeClr val="bg1">
                    <a:lumMod val="50000"/>
                  </a:schemeClr>
                </a:solidFill>
              </a:rPr>
              <a:t>-Rosa-</a:t>
            </a:r>
            <a:r>
              <a:rPr lang="en-US" b="1" dirty="0" err="1" smtClean="0">
                <a:solidFill>
                  <a:schemeClr val="bg1">
                    <a:lumMod val="50000"/>
                  </a:schemeClr>
                </a:solidFill>
              </a:rPr>
              <a:t>Ugander</a:t>
            </a:r>
            <a:r>
              <a:rPr lang="en-US" b="1" dirty="0" smtClean="0">
                <a:solidFill>
                  <a:schemeClr val="bg1">
                    <a:lumMod val="50000"/>
                  </a:schemeClr>
                </a:solidFill>
              </a:rPr>
              <a:t>-</a:t>
            </a:r>
            <a:r>
              <a:rPr lang="en-US" b="1" dirty="0" err="1" smtClean="0">
                <a:solidFill>
                  <a:schemeClr val="bg1">
                    <a:lumMod val="50000"/>
                  </a:schemeClr>
                </a:solidFill>
              </a:rPr>
              <a:t>Vigna</a:t>
            </a:r>
            <a:r>
              <a:rPr lang="en-US" b="1" dirty="0" smtClean="0">
                <a:solidFill>
                  <a:schemeClr val="bg1">
                    <a:lumMod val="50000"/>
                  </a:schemeClr>
                </a:solidFill>
              </a:rPr>
              <a:t>, 2011]</a:t>
            </a:r>
            <a:endParaRPr lang="en-US" b="1" dirty="0">
              <a:solidFill>
                <a:schemeClr val="bg1">
                  <a:lumMod val="50000"/>
                </a:schemeClr>
              </a:solidFill>
            </a:endParaRPr>
          </a:p>
        </p:txBody>
      </p:sp>
    </p:spTree>
    <p:extLst>
      <p:ext uri="{BB962C8B-B14F-4D97-AF65-F5344CB8AC3E}">
        <p14:creationId xmlns:p14="http://schemas.microsoft.com/office/powerpoint/2010/main" val="37223725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a:t>
            </a:r>
            <a:r>
              <a:rPr lang="en-US" dirty="0" smtClean="0"/>
              <a:t>(3)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fontScale="85000" lnSpcReduction="20000"/>
              </a:bodyPr>
              <a:lstStyle/>
              <a:p>
                <a:r>
                  <a:rPr lang="en-US" b="1" dirty="0" smtClean="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smtClean="0">
                    <a:solidFill>
                      <a:srgbClr val="008000"/>
                    </a:solidFill>
                  </a:rPr>
                  <a:t>Proof (continued):</a:t>
                </a:r>
              </a:p>
              <a:p>
                <a:pPr lvl="1"/>
                <a:r>
                  <a:rPr lang="en-US" dirty="0" smtClean="0">
                    <a:solidFill>
                      <a:srgbClr val="008000"/>
                    </a:solidFill>
                  </a:rPr>
                  <a:t>Repeated </a:t>
                </a:r>
                <a:r>
                  <a:rPr lang="en-US" dirty="0">
                    <a:solidFill>
                      <a:srgbClr val="008000"/>
                    </a:solidFill>
                  </a:rPr>
                  <a:t>multiplication on both sides produces</a:t>
                </a:r>
              </a:p>
              <a:p>
                <a:pPr marL="457200" lvl="1" indent="0">
                  <a:buNone/>
                </a:pPr>
                <a:r>
                  <a:rPr lang="en-US" dirty="0">
                    <a:solidFill>
                      <a:srgbClr val="008000"/>
                    </a:solidFill>
                  </a:rPr>
                  <a:t>  </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smtClean="0"/>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d>
                      <m:dPr>
                        <m:begChr m:val="["/>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b="0" i="1" dirty="0" smtClean="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e>
                    </m:d>
                  </m:oMath>
                </a14:m>
                <a:endParaRPr lang="en-US" dirty="0" smtClean="0"/>
              </a:p>
              <a:p>
                <a:pPr lvl="1"/>
                <a:r>
                  <a:rPr lang="en-US" dirty="0" smtClean="0"/>
                  <a:t>Since </a:t>
                </a:r>
                <a14:m>
                  <m:oMath xmlns:m="http://schemas.openxmlformats.org/officeDocument/2006/math">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r>
                      <a:rPr lang="en-US" b="0" i="1" smtClean="0">
                        <a:latin typeface="Cambria Math"/>
                      </a:rPr>
                      <m:t>&gt;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sSubSup>
                  </m:oMath>
                </a14:m>
                <a:r>
                  <a:rPr lang="en-US" dirty="0" smtClean="0"/>
                  <a:t> then fractions </a:t>
                </a:r>
                <a14:m>
                  <m:oMath xmlns:m="http://schemas.openxmlformats.org/officeDocument/2006/math">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m:t>
                    </m:r>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3</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…&lt;1</m:t>
                    </m:r>
                  </m:oMath>
                </a14:m>
                <a:r>
                  <a:rPr lang="en-US" dirty="0" smtClean="0"/>
                  <a:t> </a:t>
                </a:r>
                <a:br>
                  <a:rPr lang="en-US" dirty="0" smtClean="0"/>
                </a:br>
                <a:r>
                  <a:rPr lang="en-US" dirty="0" smtClean="0"/>
                  <a:t>and so </a:t>
                </a:r>
                <a14:m>
                  <m:oMath xmlns:m="http://schemas.openxmlformats.org/officeDocument/2006/math">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𝑖</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r>
                      <a:rPr lang="en-US" b="0" i="1" dirty="0" smtClean="0">
                        <a:latin typeface="Cambria Math"/>
                      </a:rPr>
                      <m:t>=0</m:t>
                    </m:r>
                  </m:oMath>
                </a14:m>
                <a:r>
                  <a:rPr lang="en-US" dirty="0" smtClean="0"/>
                  <a:t> as </a:t>
                </a:r>
                <a14:m>
                  <m:oMath xmlns:m="http://schemas.openxmlformats.org/officeDocument/2006/math">
                    <m:r>
                      <a:rPr lang="en-US" b="0" i="1" smtClean="0">
                        <a:latin typeface="Cambria Math"/>
                      </a:rPr>
                      <m:t>𝑘</m:t>
                    </m:r>
                    <m:r>
                      <a:rPr lang="en-US" b="0" i="1" smtClean="0">
                        <a:latin typeface="Cambria Math"/>
                      </a:rPr>
                      <m:t>→∞</m:t>
                    </m:r>
                  </m:oMath>
                </a14:m>
                <a:r>
                  <a:rPr lang="en-US" dirty="0" smtClean="0"/>
                  <a:t>  (for all </a:t>
                </a:r>
                <a14:m>
                  <m:oMath xmlns:m="http://schemas.openxmlformats.org/officeDocument/2006/math">
                    <m:r>
                      <a:rPr lang="en-US" i="1" dirty="0" smtClean="0">
                        <a:latin typeface="Cambria Math"/>
                      </a:rPr>
                      <m:t>𝑖</m:t>
                    </m:r>
                    <m:r>
                      <a:rPr lang="en-US" i="1" dirty="0" smtClean="0">
                        <a:latin typeface="Cambria Math"/>
                      </a:rPr>
                      <m:t>=2…</m:t>
                    </m:r>
                    <m:r>
                      <a:rPr lang="en-US" i="1" dirty="0" smtClean="0">
                        <a:latin typeface="Cambria Math"/>
                      </a:rPr>
                      <m:t>𝑛</m:t>
                    </m:r>
                  </m:oMath>
                </a14:m>
                <a:r>
                  <a:rPr lang="en-US" dirty="0" smtClean="0"/>
                  <a:t>).</a:t>
                </a:r>
              </a:p>
              <a:p>
                <a:pPr lvl="1"/>
                <a:r>
                  <a:rPr lang="en-US" sz="3300" b="1" dirty="0" smtClean="0">
                    <a:solidFill>
                      <a:srgbClr val="0000FF"/>
                    </a:solidFill>
                  </a:rPr>
                  <a:t>Thus: </a:t>
                </a:r>
                <a14:m>
                  <m:oMath xmlns:m="http://schemas.openxmlformats.org/officeDocument/2006/math">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𝑴</m:t>
                        </m:r>
                      </m:e>
                      <m:sup>
                        <m:r>
                          <a:rPr lang="en-US" sz="3300" b="1" i="1" dirty="0">
                            <a:solidFill>
                              <a:srgbClr val="0000FF"/>
                            </a:solidFill>
                            <a:latin typeface="Cambria Math"/>
                          </a:rPr>
                          <m:t>𝒌</m:t>
                        </m:r>
                      </m:sup>
                    </m:sSup>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𝒓</m:t>
                        </m:r>
                      </m:e>
                      <m:sup>
                        <m:r>
                          <a:rPr lang="en-US" sz="3300" b="1" i="1" dirty="0">
                            <a:solidFill>
                              <a:srgbClr val="0000FF"/>
                            </a:solidFill>
                            <a:latin typeface="Cambria Math"/>
                          </a:rPr>
                          <m:t>(</m:t>
                        </m:r>
                        <m:r>
                          <a:rPr lang="en-US" sz="3300" b="1" i="1" dirty="0">
                            <a:solidFill>
                              <a:srgbClr val="0000FF"/>
                            </a:solidFill>
                            <a:latin typeface="Cambria Math"/>
                          </a:rPr>
                          <m:t>𝟎</m:t>
                        </m:r>
                        <m:r>
                          <a:rPr lang="en-US" sz="3300" b="1" i="1" dirty="0">
                            <a:solidFill>
                              <a:srgbClr val="0000FF"/>
                            </a:solidFill>
                            <a:latin typeface="Cambria Math"/>
                          </a:rPr>
                          <m:t>)</m:t>
                        </m:r>
                      </m:sup>
                    </m:sSup>
                    <m:r>
                      <a:rPr lang="en-US" sz="3300" b="1" i="1" dirty="0" smtClean="0">
                        <a:solidFill>
                          <a:srgbClr val="0000FF"/>
                        </a:solidFill>
                        <a:latin typeface="Cambria Math"/>
                      </a:rPr>
                      <m:t>≈</m:t>
                    </m:r>
                    <m:sSub>
                      <m:sSubPr>
                        <m:ctrlPr>
                          <a:rPr lang="en-US" sz="3300" b="1" i="1" dirty="0">
                            <a:solidFill>
                              <a:srgbClr val="0000FF"/>
                            </a:solidFill>
                            <a:latin typeface="Cambria Math" panose="02040503050406030204" pitchFamily="18" charset="0"/>
                          </a:rPr>
                        </m:ctrlPr>
                      </m:sSubPr>
                      <m:e>
                        <m:r>
                          <a:rPr lang="en-US" sz="3300" b="1" i="1" dirty="0">
                            <a:solidFill>
                              <a:srgbClr val="0000FF"/>
                            </a:solidFill>
                            <a:latin typeface="Cambria Math"/>
                          </a:rPr>
                          <m:t>𝒄</m:t>
                        </m:r>
                      </m:e>
                      <m:sub>
                        <m:r>
                          <a:rPr lang="en-US" sz="3300" b="1" i="1" dirty="0">
                            <a:solidFill>
                              <a:srgbClr val="0000FF"/>
                            </a:solidFill>
                            <a:latin typeface="Cambria Math"/>
                          </a:rPr>
                          <m:t>𝟏</m:t>
                        </m:r>
                      </m:sub>
                    </m:sSub>
                    <m:d>
                      <m:dPr>
                        <m:ctrlPr>
                          <a:rPr lang="en-US" sz="3300" b="1" i="1" dirty="0">
                            <a:solidFill>
                              <a:srgbClr val="0000FF"/>
                            </a:solidFill>
                            <a:latin typeface="Cambria Math" panose="02040503050406030204" pitchFamily="18" charset="0"/>
                          </a:rPr>
                        </m:ctrlPr>
                      </m:dPr>
                      <m:e>
                        <m:sSubSup>
                          <m:sSubSupPr>
                            <m:ctrlPr>
                              <a:rPr lang="en-US" sz="3300" b="1" i="1">
                                <a:solidFill>
                                  <a:srgbClr val="0000FF"/>
                                </a:solidFill>
                                <a:latin typeface="Cambria Math" panose="02040503050406030204" pitchFamily="18" charset="0"/>
                              </a:rPr>
                            </m:ctrlPr>
                          </m:sSubSupPr>
                          <m:e>
                            <m:r>
                              <a:rPr lang="en-US" sz="3300" b="1" i="1">
                                <a:solidFill>
                                  <a:srgbClr val="0000FF"/>
                                </a:solidFill>
                                <a:latin typeface="Cambria Math"/>
                              </a:rPr>
                              <m:t>𝝀</m:t>
                            </m:r>
                          </m:e>
                          <m:sub>
                            <m:r>
                              <a:rPr lang="en-US" sz="3300" b="1" i="1">
                                <a:solidFill>
                                  <a:srgbClr val="0000FF"/>
                                </a:solidFill>
                                <a:latin typeface="Cambria Math"/>
                              </a:rPr>
                              <m:t>𝟏</m:t>
                            </m:r>
                          </m:sub>
                          <m:sup>
                            <m:r>
                              <a:rPr lang="en-US" sz="3300" b="1" i="1">
                                <a:solidFill>
                                  <a:srgbClr val="0000FF"/>
                                </a:solidFill>
                                <a:latin typeface="Cambria Math"/>
                              </a:rPr>
                              <m:t>𝒌</m:t>
                            </m:r>
                          </m:sup>
                        </m:sSubSup>
                        <m:sSub>
                          <m:sSubPr>
                            <m:ctrlPr>
                              <a:rPr lang="en-US" sz="3300" b="1" i="1" dirty="0">
                                <a:solidFill>
                                  <a:srgbClr val="0000FF"/>
                                </a:solidFill>
                                <a:latin typeface="Cambria Math" panose="02040503050406030204" pitchFamily="18" charset="0"/>
                              </a:rPr>
                            </m:ctrlPr>
                          </m:sSubPr>
                          <m:e>
                            <m:r>
                              <a:rPr lang="en-US" sz="3300" b="1" i="1" dirty="0" smtClean="0">
                                <a:solidFill>
                                  <a:srgbClr val="0000FF"/>
                                </a:solidFill>
                                <a:latin typeface="Cambria Math"/>
                              </a:rPr>
                              <m:t>𝒙</m:t>
                            </m:r>
                          </m:e>
                          <m:sub>
                            <m:r>
                              <a:rPr lang="en-US" sz="3300" b="1" i="1" dirty="0">
                                <a:solidFill>
                                  <a:srgbClr val="0000FF"/>
                                </a:solidFill>
                                <a:latin typeface="Cambria Math"/>
                              </a:rPr>
                              <m:t>𝟏</m:t>
                            </m:r>
                          </m:sub>
                        </m:sSub>
                      </m:e>
                    </m:d>
                  </m:oMath>
                </a14:m>
                <a:endParaRPr lang="en-US" sz="3300" b="1" dirty="0" smtClean="0">
                  <a:solidFill>
                    <a:srgbClr val="0000FF"/>
                  </a:solidFill>
                </a:endParaRPr>
              </a:p>
              <a:p>
                <a:pPr lvl="2"/>
                <a:r>
                  <a:rPr lang="en-US" dirty="0" smtClean="0"/>
                  <a:t>Note if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𝑐</m:t>
                        </m:r>
                      </m:e>
                      <m:sub>
                        <m:r>
                          <a:rPr lang="en-US" i="1" dirty="0" smtClean="0">
                            <a:latin typeface="Cambria Math"/>
                          </a:rPr>
                          <m:t>1</m:t>
                        </m:r>
                      </m:sub>
                    </m:sSub>
                    <m:r>
                      <a:rPr lang="en-US" i="1" dirty="0" smtClean="0">
                        <a:latin typeface="Cambria Math"/>
                      </a:rPr>
                      <m:t>=0</m:t>
                    </m:r>
                  </m:oMath>
                </a14:m>
                <a:r>
                  <a:rPr lang="en-US" dirty="0" smtClean="0"/>
                  <a:t> then the method won’t converge</a:t>
                </a: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a:blip r:embed="rId2"/>
                <a:stretch>
                  <a:fillRect t="-1353"/>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smtClean="0">
                  <a:solidFill>
                    <a:schemeClr val="bg1"/>
                  </a:solidFill>
                </a:rPr>
                <a:t>Details!</a:t>
              </a:r>
              <a:endParaRPr lang="en-US" sz="2800" b="1" dirty="0">
                <a:solidFill>
                  <a:schemeClr val="bg1"/>
                </a:solidFill>
              </a:endParaRPr>
            </a:p>
          </p:txBody>
        </p:sp>
      </p:grpSp>
    </p:spTree>
    <p:extLst>
      <p:ext uri="{BB962C8B-B14F-4D97-AF65-F5344CB8AC3E}">
        <p14:creationId xmlns:p14="http://schemas.microsoft.com/office/powerpoint/2010/main" val="600163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smtClean="0">
                    <a:solidFill>
                      <a:srgbClr val="0000FF"/>
                    </a:solidFill>
                    <a:ea typeface="+mn-ea"/>
                  </a:rPr>
                  <a:t>Imagine a random web surfer:</a:t>
                </a:r>
                <a:endParaRPr lang="en-US" b="1" dirty="0">
                  <a:solidFill>
                    <a:srgbClr val="0000FF"/>
                  </a:solidFill>
                  <a:ea typeface="+mn-ea"/>
                </a:endParaRP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smtClean="0">
                    <a:ea typeface="+mn-ea"/>
                  </a:rPr>
                  <a:t>, </a:t>
                </a:r>
                <a:r>
                  <a:rPr lang="en-US" dirty="0">
                    <a:ea typeface="+mn-ea"/>
                  </a:rPr>
                  <a:t>the surfer follows an </a:t>
                </a:r>
                <a:r>
                  <a:rPr lang="en-US" dirty="0" smtClean="0">
                    <a:ea typeface="+mn-ea"/>
                  </a:rPr>
                  <a:t/>
                </a:r>
                <a:br>
                  <a:rPr lang="en-US" dirty="0" smtClean="0">
                    <a:ea typeface="+mn-ea"/>
                  </a:rPr>
                </a:br>
                <a:r>
                  <a:rPr lang="en-US" dirty="0" smtClean="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smtClean="0">
                    <a:ea typeface="+mn-ea"/>
                  </a:rPr>
                  <a:t> </a:t>
                </a:r>
                <a:r>
                  <a:rPr lang="en-US" dirty="0">
                    <a:ea typeface="+mn-ea"/>
                  </a:rPr>
                  <a:t>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smtClean="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a:t>
                </a:r>
                <a:r>
                  <a:rPr lang="en-US" dirty="0" smtClean="0">
                    <a:ea typeface="+mn-ea"/>
                  </a:rPr>
                  <a:t>… </a:t>
                </a:r>
                <a:r>
                  <a:rPr lang="en-US" dirty="0">
                    <a:ea typeface="+mn-ea"/>
                  </a:rPr>
                  <a:t>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a:t>
                </a:r>
                <a:r>
                  <a:rPr lang="en-US" dirty="0" smtClean="0">
                    <a:ea typeface="+mn-ea"/>
                  </a:rPr>
                  <a:t>coordinate </a:t>
                </a:r>
                <a:r>
                  <a:rPr lang="en-US" dirty="0">
                    <a:ea typeface="+mn-ea"/>
                  </a:rPr>
                  <a:t>is the </a:t>
                </a:r>
                <a:r>
                  <a:rPr lang="en-US" dirty="0" smtClean="0">
                    <a:ea typeface="+mn-ea"/>
                  </a:rPr>
                  <a:t/>
                </a:r>
                <a:br>
                  <a:rPr lang="en-US" dirty="0" smtClean="0">
                    <a:ea typeface="+mn-ea"/>
                  </a:rPr>
                </a:br>
                <a:r>
                  <a:rPr lang="en-US" dirty="0" smtClean="0">
                    <a:ea typeface="+mn-ea"/>
                  </a:rPr>
                  <a:t>prob. </a:t>
                </a:r>
                <a:r>
                  <a:rPr lang="en-US" dirty="0">
                    <a:ea typeface="+mn-ea"/>
                  </a:rPr>
                  <a:t>that the surfer is at page </a:t>
                </a:r>
                <a14:m>
                  <m:oMath xmlns:m="http://schemas.openxmlformats.org/officeDocument/2006/math">
                    <m:r>
                      <a:rPr lang="en-US" b="1" i="1" dirty="0" smtClean="0">
                        <a:latin typeface="Cambria Math"/>
                        <a:cs typeface="Times New Roman" pitchFamily="18" charset="0"/>
                      </a:rPr>
                      <m:t>𝒊</m:t>
                    </m:r>
                  </m:oMath>
                </a14:m>
                <a:r>
                  <a:rPr lang="en-US" dirty="0" smtClean="0">
                    <a:ea typeface="+mn-ea"/>
                  </a:rPr>
                  <a:t> </a:t>
                </a:r>
                <a:r>
                  <a:rPr lang="en-US" dirty="0">
                    <a:ea typeface="+mn-ea"/>
                  </a:rPr>
                  <a:t>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smtClean="0">
                    <a:cs typeface="Times New Roman" pitchFamily="18" charset="0"/>
                  </a:rPr>
                  <a:t>So,</a:t>
                </a:r>
                <a:r>
                  <a:rPr lang="en-US" b="1" dirty="0" smtClean="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smtClean="0">
                    <a:ea typeface="+mn-ea"/>
                  </a:rPr>
                  <a:t> </a:t>
                </a:r>
                <a:r>
                  <a:rPr lang="en-US" dirty="0">
                    <a:ea typeface="+mn-ea"/>
                  </a:rPr>
                  <a:t>is a probability distribution </a:t>
                </a:r>
                <a:r>
                  <a:rPr lang="en-US" dirty="0" smtClean="0">
                    <a:ea typeface="+mn-ea"/>
                  </a:rPr>
                  <a:t>over pages</a:t>
                </a:r>
                <a:endParaRPr lang="en-US" dirty="0">
                  <a:ea typeface="+mn-ea"/>
                </a:endParaRP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12AA374B-8330-4BF2-88A5-5A2633069F38}" type="slidenum">
              <a:rPr lang="en-US"/>
              <a:pPr>
                <a:defRPr/>
              </a:pPr>
              <a:t>31</a:t>
            </a:fld>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879687158"/>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51247"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latin typeface="Arial" pitchFamily="34" charset="0"/>
                <a:cs typeface="Arial" pitchFamily="34" charset="0"/>
              </a:rPr>
              <a:t>j</a:t>
            </a:r>
            <a:endParaRPr lang="en-US" sz="2000" b="1" dirty="0">
              <a:latin typeface="Arial" pitchFamily="34" charset="0"/>
              <a:cs typeface="Arial" pitchFamily="34" charset="0"/>
            </a:endParaRP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1</a:t>
            </a:r>
            <a:endParaRPr lang="en-US" sz="2000" b="1" baseline="-25000" dirty="0">
              <a:latin typeface="Arial" pitchFamily="34" charset="0"/>
              <a:cs typeface="Arial" pitchFamily="34" charset="0"/>
            </a:endParaRP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3</a:t>
            </a:r>
            <a:endParaRPr lang="en-US" sz="2000" b="1" baseline="-25000" dirty="0">
              <a:latin typeface="Arial" pitchFamily="34" charset="0"/>
              <a:cs typeface="Arial" pitchFamily="34" charset="0"/>
            </a:endParaRPr>
          </a:p>
        </p:txBody>
      </p:sp>
    </p:spTree>
    <p:extLst>
      <p:ext uri="{BB962C8B-B14F-4D97-AF65-F5344CB8AC3E}">
        <p14:creationId xmlns:p14="http://schemas.microsoft.com/office/powerpoint/2010/main" val="29390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a:t>
            </a:r>
            <a:r>
              <a:rPr lang="en-US" dirty="0" smtClean="0">
                <a:solidFill>
                  <a:schemeClr val="accent1">
                    <a:satMod val="150000"/>
                  </a:schemeClr>
                </a:solidFill>
              </a:rPr>
              <a:t>Stationary Distribution</a:t>
            </a:r>
            <a:endParaRPr lang="en-US" dirty="0">
              <a:solidFill>
                <a:schemeClr val="accent1">
                  <a:satMod val="150000"/>
                </a:schemeClr>
              </a:solidFill>
            </a:endParaRP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smtClean="0">
                    <a:solidFill>
                      <a:srgbClr val="D60093"/>
                    </a:solidFill>
                  </a:rPr>
                  <a:t>Where is the surfer at time </a:t>
                </a:r>
                <a:r>
                  <a:rPr lang="en-US" b="1" i="1" dirty="0" smtClean="0">
                    <a:solidFill>
                      <a:srgbClr val="D60093"/>
                    </a:solidFill>
                    <a:latin typeface="Times New Roman" pitchFamily="18" charset="0"/>
                    <a:cs typeface="Times New Roman" pitchFamily="18" charset="0"/>
                  </a:rPr>
                  <a:t>t+1</a:t>
                </a:r>
                <a:r>
                  <a:rPr lang="en-US" b="1" dirty="0" smtClean="0">
                    <a:solidFill>
                      <a:srgbClr val="D60093"/>
                    </a:solidFill>
                  </a:rPr>
                  <a:t>?</a:t>
                </a:r>
                <a:endParaRPr lang="en-US" b="1" dirty="0">
                  <a:solidFill>
                    <a:srgbClr val="D60093"/>
                  </a:solidFill>
                </a:endParaRPr>
              </a:p>
              <a:p>
                <a:pPr marL="731520" lvl="1" indent="-274320" fontAlgn="auto">
                  <a:spcAft>
                    <a:spcPts val="0"/>
                  </a:spcAft>
                  <a:defRPr/>
                </a:pPr>
                <a:r>
                  <a:rPr lang="en-US" dirty="0">
                    <a:ea typeface="+mn-ea"/>
                  </a:rPr>
                  <a:t>Follows a link uniformly at </a:t>
                </a:r>
                <a:r>
                  <a:rPr lang="en-US" dirty="0" smtClean="0">
                    <a:ea typeface="+mn-ea"/>
                  </a:rPr>
                  <a:t>random</a:t>
                </a:r>
              </a:p>
              <a:p>
                <a:pPr indent="-274320">
                  <a:buNone/>
                  <a:defRPr/>
                </a:pPr>
                <a:r>
                  <a:rPr lang="en-US" b="1" i="1" dirty="0" smtClean="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smtClean="0">
                  <a:latin typeface="Times New Roman" pitchFamily="18" charset="0"/>
                  <a:cs typeface="Times New Roman" pitchFamily="18" charset="0"/>
                </a:endParaRPr>
              </a:p>
              <a:p>
                <a:pPr marL="731520" lvl="1" indent="-274320" fontAlgn="auto">
                  <a:spcAft>
                    <a:spcPts val="0"/>
                  </a:spcAft>
                  <a:buNone/>
                  <a:defRPr/>
                </a:pPr>
                <a:endParaRPr lang="en-US" sz="500" i="1" dirty="0" smtClean="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smtClean="0">
                    <a:ea typeface="+mn-ea"/>
                  </a:rPr>
                  <a:t>Suppose </a:t>
                </a:r>
                <a:r>
                  <a:rPr lang="en-US" dirty="0">
                    <a:ea typeface="+mn-ea"/>
                  </a:rPr>
                  <a:t>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smtClean="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smtClean="0"/>
                  <a:t>is </a:t>
                </a:r>
                <a:r>
                  <a:rPr lang="en-US" b="1" dirty="0" smtClean="0">
                    <a:solidFill>
                      <a:srgbClr val="0000FF"/>
                    </a:solidFill>
                    <a:ea typeface="+mn-ea"/>
                  </a:rPr>
                  <a:t>stationary </a:t>
                </a:r>
                <a:r>
                  <a:rPr lang="en-US" b="1" dirty="0">
                    <a:solidFill>
                      <a:srgbClr val="0000FF"/>
                    </a:solidFill>
                    <a:ea typeface="+mn-ea"/>
                  </a:rPr>
                  <a:t>distribution </a:t>
                </a:r>
                <a:r>
                  <a:rPr lang="en-US" dirty="0" smtClean="0">
                    <a:ea typeface="+mn-ea"/>
                  </a:rPr>
                  <a:t>of a random </a:t>
                </a:r>
                <a:r>
                  <a:rPr lang="en-US" dirty="0">
                    <a:ea typeface="+mn-ea"/>
                  </a:rPr>
                  <a:t>walk</a:t>
                </a:r>
              </a:p>
              <a:p>
                <a:pPr marL="438912" indent="-320040" fontAlgn="auto">
                  <a:spcBef>
                    <a:spcPts val="0"/>
                  </a:spcBef>
                  <a:spcAft>
                    <a:spcPts val="0"/>
                  </a:spcAft>
                  <a:buFont typeface="Wingdings 2"/>
                  <a:buChar char=""/>
                  <a:defRPr/>
                </a:pPr>
                <a:r>
                  <a:rPr lang="en-US" b="1" dirty="0">
                    <a:solidFill>
                      <a:srgbClr val="0000FF"/>
                    </a:solidFill>
                    <a:ea typeface="+mn-ea"/>
                  </a:rPr>
                  <a:t>Our </a:t>
                </a:r>
                <a:r>
                  <a:rPr lang="en-US" b="1" dirty="0" smtClean="0">
                    <a:solidFill>
                      <a:srgbClr val="0000FF"/>
                    </a:solidFill>
                    <a:ea typeface="+mn-ea"/>
                  </a:rPr>
                  <a:t>original rank </a:t>
                </a:r>
                <a:r>
                  <a:rPr lang="en-US" b="1" dirty="0">
                    <a:solidFill>
                      <a:srgbClr val="0000FF"/>
                    </a:solidFill>
                    <a:ea typeface="+mn-ea"/>
                  </a:rPr>
                  <a:t>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a:t>
                </a:r>
                <a:r>
                  <a:rPr lang="en-US" dirty="0" smtClean="0">
                    <a:ea typeface="+mn-ea"/>
                  </a:rPr>
                  <a:t>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smtClean="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smtClean="0">
                    <a:solidFill>
                      <a:srgbClr val="D60093"/>
                    </a:solidFill>
                    <a:ea typeface="+mn-ea"/>
                  </a:rPr>
                  <a:t> </a:t>
                </a:r>
                <a:r>
                  <a:rPr lang="en-US" b="1" dirty="0">
                    <a:solidFill>
                      <a:srgbClr val="D60093"/>
                    </a:solidFill>
                    <a:ea typeface="+mn-ea"/>
                  </a:rPr>
                  <a:t>is a stationary distribution for </a:t>
                </a:r>
                <a:r>
                  <a:rPr lang="en-US" b="1" dirty="0" smtClean="0">
                    <a:solidFill>
                      <a:srgbClr val="D60093"/>
                    </a:solidFill>
                    <a:ea typeface="+mn-ea"/>
                  </a:rPr>
                  <a:t/>
                </a:r>
                <a:br>
                  <a:rPr lang="en-US" b="1" dirty="0" smtClean="0">
                    <a:solidFill>
                      <a:srgbClr val="D60093"/>
                    </a:solidFill>
                    <a:ea typeface="+mn-ea"/>
                  </a:rPr>
                </a:br>
                <a:r>
                  <a:rPr lang="en-US" b="1" dirty="0" smtClean="0">
                    <a:solidFill>
                      <a:srgbClr val="D60093"/>
                    </a:solidFill>
                    <a:ea typeface="+mn-ea"/>
                  </a:rPr>
                  <a:t>the </a:t>
                </a:r>
                <a:r>
                  <a:rPr lang="en-US" b="1" dirty="0">
                    <a:solidFill>
                      <a:srgbClr val="D60093"/>
                    </a:solidFill>
                    <a:ea typeface="+mn-ea"/>
                  </a:rPr>
                  <a:t>random </a:t>
                </a:r>
                <a:r>
                  <a:rPr lang="en-US" b="1" dirty="0" smtClean="0">
                    <a:solidFill>
                      <a:srgbClr val="D60093"/>
                    </a:solidFill>
                    <a:ea typeface="+mn-ea"/>
                  </a:rPr>
                  <a:t>walk</a:t>
                </a:r>
                <a:endParaRPr lang="en-US" b="1" dirty="0">
                  <a:solidFill>
                    <a:srgbClr val="D60093"/>
                  </a:solidFill>
                  <a:ea typeface="+mn-ea"/>
                </a:endParaRP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3961489597"/>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57369"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smtClean="0">
                <a:latin typeface="Arial" pitchFamily="34" charset="0"/>
                <a:cs typeface="Arial" pitchFamily="34" charset="0"/>
              </a:rPr>
              <a:t>j</a:t>
            </a:r>
            <a:endParaRPr lang="en-US" sz="2000" b="1" dirty="0">
              <a:latin typeface="Arial" pitchFamily="34" charset="0"/>
              <a:cs typeface="Arial" pitchFamily="34" charset="0"/>
            </a:endParaRP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1</a:t>
            </a:r>
            <a:endParaRPr lang="en-US" sz="2000" b="1" baseline="-25000" dirty="0">
              <a:latin typeface="Arial" pitchFamily="34" charset="0"/>
              <a:cs typeface="Arial" pitchFamily="34" charset="0"/>
            </a:endParaRP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smtClean="0">
                <a:latin typeface="Arial" pitchFamily="34" charset="0"/>
                <a:cs typeface="Arial" pitchFamily="34" charset="0"/>
              </a:rPr>
              <a:t>i</a:t>
            </a:r>
            <a:r>
              <a:rPr lang="en-US" sz="2000" b="1" baseline="-25000" dirty="0" smtClean="0">
                <a:latin typeface="Arial" pitchFamily="34" charset="0"/>
                <a:cs typeface="Arial" pitchFamily="34" charset="0"/>
              </a:rPr>
              <a:t>3</a:t>
            </a:r>
            <a:endParaRPr lang="en-US" sz="2000" b="1" baseline="-25000" dirty="0">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0426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smtClean="0"/>
              <a:t>Existence and Uniqueness</a:t>
            </a:r>
            <a:endParaRPr lang="en-US" dirty="0"/>
          </a:p>
        </p:txBody>
      </p:sp>
      <p:sp>
        <p:nvSpPr>
          <p:cNvPr id="61442" name="Rectangle 3"/>
          <p:cNvSpPr>
            <a:spLocks noGrp="1" noChangeArrowheads="1"/>
          </p:cNvSpPr>
          <p:nvPr>
            <p:ph idx="1"/>
          </p:nvPr>
        </p:nvSpPr>
        <p:spPr>
          <a:xfrm>
            <a:off x="457200" y="1295401"/>
            <a:ext cx="8229600" cy="1295400"/>
          </a:xfrm>
        </p:spPr>
        <p:txBody>
          <a:bodyPr/>
          <a:lstStyle/>
          <a:p>
            <a:r>
              <a:rPr lang="en-US" b="1" dirty="0" smtClean="0">
                <a:solidFill>
                  <a:srgbClr val="0000FF"/>
                </a:solidFill>
              </a:rPr>
              <a:t>A central result from the theory of random walks (a.k.a. Markov processes):</a:t>
            </a:r>
          </a:p>
          <a:p>
            <a:endParaRPr lang="en-US" dirty="0" smtClean="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Calibri" pitchFamily="34" charset="0"/>
              </a:rPr>
              <a:t>For graphs that satisfy </a:t>
            </a:r>
            <a:r>
              <a:rPr lang="en-US" sz="3200" b="1" dirty="0">
                <a:latin typeface="Calibri" pitchFamily="34" charset="0"/>
              </a:rPr>
              <a:t>certain conditions</a:t>
            </a:r>
            <a:r>
              <a:rPr lang="en-US" sz="3200" dirty="0">
                <a:latin typeface="Calibri" pitchFamily="34" charset="0"/>
              </a:rPr>
              <a:t>, </a:t>
            </a:r>
            <a:r>
              <a:rPr lang="en-US" sz="3200" dirty="0" smtClean="0">
                <a:latin typeface="Calibri" pitchFamily="34" charset="0"/>
              </a:rPr>
              <a:t/>
            </a:r>
            <a:br>
              <a:rPr lang="en-US" sz="3200" dirty="0" smtClean="0">
                <a:latin typeface="Calibri" pitchFamily="34" charset="0"/>
              </a:rPr>
            </a:br>
            <a:r>
              <a:rPr lang="en-US" sz="3200" dirty="0" smtClean="0">
                <a:latin typeface="Calibri" pitchFamily="34" charset="0"/>
              </a:rPr>
              <a:t>the </a:t>
            </a:r>
            <a:r>
              <a:rPr lang="en-US" sz="3200" b="1" dirty="0">
                <a:latin typeface="Calibri" pitchFamily="34" charset="0"/>
              </a:rPr>
              <a:t>stationary distribution is unique</a:t>
            </a:r>
            <a:r>
              <a:rPr lang="en-US" sz="3200" dirty="0">
                <a:latin typeface="Calibri" pitchFamily="34" charset="0"/>
              </a:rPr>
              <a:t> and eventually will be reached no matter what the initial probability distribution at time </a:t>
            </a:r>
            <a:r>
              <a:rPr lang="en-US" sz="3200" b="1" dirty="0">
                <a:latin typeface="Calibri" pitchFamily="34" charset="0"/>
              </a:rPr>
              <a:t>t = </a:t>
            </a:r>
            <a:r>
              <a:rPr lang="en-US" sz="3200" b="1" dirty="0" smtClean="0">
                <a:latin typeface="Calibri" pitchFamily="34" charset="0"/>
              </a:rPr>
              <a:t>0</a:t>
            </a:r>
            <a:endParaRPr lang="en-US" sz="3200" b="1" dirty="0">
              <a:latin typeface="Calibri" pitchFamily="34" charset="0"/>
            </a:endParaRPr>
          </a:p>
        </p:txBody>
      </p:sp>
      <p:sp>
        <p:nvSpPr>
          <p:cNvPr id="11" name="Slide Number Placeholder 10"/>
          <p:cNvSpPr>
            <a:spLocks noGrp="1"/>
          </p:cNvSpPr>
          <p:nvPr>
            <p:ph type="sldNum" sz="quarter" idx="12"/>
          </p:nvPr>
        </p:nvSpPr>
        <p:spPr/>
        <p:txBody>
          <a:bodyPr/>
          <a:lstStyle/>
          <a:p>
            <a:fld id="{19B12225-5612-419B-A8D5-4B8EEE4C217E}" type="slidenum">
              <a:rPr lang="en-US" smtClean="0"/>
              <a:pPr/>
              <a:t>33</a:t>
            </a:fld>
            <a:endParaRPr lang="en-US"/>
          </a:p>
        </p:txBody>
      </p:sp>
      <p:sp>
        <p:nvSpPr>
          <p:cNvPr id="3" name="Footer Placeholder 2"/>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7120481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smtClean="0"/>
              <a:t>PageRank</a:t>
            </a:r>
            <a:r>
              <a:rPr lang="en-US" sz="4800" dirty="0"/>
              <a:t>: </a:t>
            </a:r>
            <a:r>
              <a:rPr lang="en-US" sz="4800" dirty="0" smtClean="0"/>
              <a:t/>
            </a:r>
            <a:br>
              <a:rPr lang="en-US" sz="4800" dirty="0" smtClean="0"/>
            </a:br>
            <a:r>
              <a:rPr lang="en-US" sz="4800" dirty="0" smtClean="0"/>
              <a:t>The Google Formulation</a:t>
            </a:r>
            <a:endParaRPr lang="en-US" sz="4800" dirty="0"/>
          </a:p>
        </p:txBody>
      </p:sp>
    </p:spTree>
    <p:extLst>
      <p:ext uri="{BB962C8B-B14F-4D97-AF65-F5344CB8AC3E}">
        <p14:creationId xmlns:p14="http://schemas.microsoft.com/office/powerpoint/2010/main" val="351677648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PageRank: Three Questions</a:t>
            </a:r>
            <a:endParaRPr lang="en-US" dirty="0"/>
          </a:p>
        </p:txBody>
      </p:sp>
      <p:sp>
        <p:nvSpPr>
          <p:cNvPr id="3" name="Content Placeholder 2"/>
          <p:cNvSpPr>
            <a:spLocks noGrp="1"/>
          </p:cNvSpPr>
          <p:nvPr>
            <p:ph idx="1"/>
          </p:nvPr>
        </p:nvSpPr>
        <p:spPr/>
        <p:txBody>
          <a:bodyPr/>
          <a:lstStyle/>
          <a:p>
            <a:endParaRPr lang="en-US" b="1" dirty="0" smtClean="0"/>
          </a:p>
          <a:p>
            <a:endParaRPr lang="en-US" b="1" dirty="0"/>
          </a:p>
          <a:p>
            <a:endParaRPr lang="en-US" b="1" dirty="0" smtClean="0"/>
          </a:p>
          <a:p>
            <a:endParaRPr lang="en-US" b="1" dirty="0" smtClean="0"/>
          </a:p>
          <a:p>
            <a:r>
              <a:rPr lang="en-US" sz="3600" b="1" dirty="0" smtClean="0">
                <a:solidFill>
                  <a:srgbClr val="D60093"/>
                </a:solidFill>
              </a:rPr>
              <a:t>Does this converge?</a:t>
            </a:r>
          </a:p>
          <a:p>
            <a:pPr lvl="8"/>
            <a:endParaRPr lang="en-US" sz="2000" b="1" dirty="0">
              <a:solidFill>
                <a:srgbClr val="D60093"/>
              </a:solidFill>
            </a:endParaRPr>
          </a:p>
          <a:p>
            <a:r>
              <a:rPr lang="en-US" sz="3600" b="1" dirty="0" smtClean="0">
                <a:solidFill>
                  <a:srgbClr val="D60093"/>
                </a:solidFill>
              </a:rPr>
              <a:t>Does it converge to what we want?</a:t>
            </a:r>
          </a:p>
          <a:p>
            <a:pPr lvl="8"/>
            <a:endParaRPr lang="en-US" sz="2000" b="1" dirty="0">
              <a:solidFill>
                <a:srgbClr val="D60093"/>
              </a:solidFill>
            </a:endParaRPr>
          </a:p>
          <a:p>
            <a:r>
              <a:rPr lang="en-US" sz="3600" b="1" dirty="0" smtClean="0">
                <a:solidFill>
                  <a:srgbClr val="D60093"/>
                </a:solidFill>
              </a:rPr>
              <a:t>Are results reasonable?</a:t>
            </a:r>
            <a:endParaRPr lang="en-US" sz="3600" b="1" dirty="0">
              <a:solidFill>
                <a:srgbClr val="D60093"/>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822117703"/>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58416"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97845827"/>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58417"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a:t>
            </a:r>
            <a:r>
              <a:rPr lang="en-US" b="1" dirty="0" smtClean="0">
                <a:solidFill>
                  <a:srgbClr val="008000"/>
                </a:solidFill>
                <a:latin typeface="Arial" pitchFamily="34" charset="0"/>
                <a:cs typeface="Arial" pitchFamily="34" charset="0"/>
              </a:rPr>
              <a:t>r</a:t>
            </a:r>
          </a:p>
          <a:p>
            <a:pPr algn="ctr"/>
            <a:r>
              <a:rPr lang="en-US" b="1" dirty="0" smtClean="0">
                <a:solidFill>
                  <a:srgbClr val="008000"/>
                </a:solidFill>
                <a:latin typeface="Arial" pitchFamily="34" charset="0"/>
                <a:cs typeface="Arial" pitchFamily="34" charset="0"/>
              </a:rPr>
              <a:t> equivalently</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549130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a:t>
            </a:r>
            <a:r>
              <a:rPr lang="en-US" dirty="0" smtClean="0"/>
              <a:t>this converge?</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1</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b</a:t>
            </a:r>
            <a:endParaRPr lang="en-US" sz="3200" b="1" dirty="0">
              <a:solidFill>
                <a:schemeClr val="bg1"/>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a</a:t>
            </a:r>
            <a:endParaRPr lang="en-US" sz="3200" b="1" dirty="0">
              <a:solidFill>
                <a:schemeClr val="bg1"/>
              </a:solidFill>
              <a:latin typeface="Arial" pitchFamily="34" charset="0"/>
              <a:cs typeface="Arial" pitchFamily="34" charset="0"/>
            </a:endParaRP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563052031"/>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5344"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6274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a:t>
            </a:r>
            <a:r>
              <a:rPr lang="en-US" dirty="0" smtClean="0"/>
              <a:t>it converge to what we want?</a:t>
            </a:r>
            <a:endParaRPr lang="en-US" dirty="0"/>
          </a:p>
        </p:txBody>
      </p:sp>
      <p:sp>
        <p:nvSpPr>
          <p:cNvPr id="3" name="Content Placeholder 2"/>
          <p:cNvSpPr>
            <a:spLocks noGrp="1"/>
          </p:cNvSpPr>
          <p:nvPr>
            <p:ph idx="1"/>
          </p:nvPr>
        </p:nvSpPr>
        <p:spPr/>
        <p:txBody>
          <a:bodyPr/>
          <a:lstStyle/>
          <a:p>
            <a:endParaRPr lang="en-US" b="1" dirty="0" smtClean="0">
              <a:solidFill>
                <a:schemeClr val="accent3"/>
              </a:solidFill>
            </a:endParaRPr>
          </a:p>
          <a:p>
            <a:endParaRPr lang="en-US" b="1" dirty="0">
              <a:solidFill>
                <a:schemeClr val="accent3"/>
              </a:solidFill>
            </a:endParaRPr>
          </a:p>
          <a:p>
            <a:endParaRPr lang="en-US" b="1" dirty="0" smtClean="0">
              <a:solidFill>
                <a:schemeClr val="accent3"/>
              </a:solidFill>
            </a:endParaRPr>
          </a:p>
          <a:p>
            <a:endParaRPr lang="en-US" b="1" dirty="0">
              <a:solidFill>
                <a:schemeClr val="accent3"/>
              </a:solidFill>
            </a:endParaRPr>
          </a:p>
          <a:p>
            <a:r>
              <a:rPr lang="en-US" b="1" dirty="0" smtClean="0">
                <a:solidFill>
                  <a:srgbClr val="D60093"/>
                </a:solidFill>
              </a:rPr>
              <a:t>Example</a:t>
            </a:r>
            <a:r>
              <a:rPr lang="en-US" b="1" dirty="0">
                <a:solidFill>
                  <a:srgbClr val="D60093"/>
                </a:solidFill>
              </a:rPr>
              <a:t>:</a:t>
            </a:r>
          </a:p>
          <a:p>
            <a:pPr>
              <a:buNone/>
            </a:pPr>
            <a:r>
              <a:rPr lang="en-US" dirty="0" smtClean="0"/>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a</a:t>
            </a:r>
            <a:r>
              <a:rPr lang="en-US" dirty="0" smtClean="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t>
            </a:r>
            <a:r>
              <a:rPr lang="en-US" baseline="-25000" dirty="0" err="1" smtClean="0">
                <a:latin typeface="Times New Roman" pitchFamily="18" charset="0"/>
                <a:cs typeface="Times New Roman" pitchFamily="18" charset="0"/>
              </a:rPr>
              <a:t>b</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0	</a:t>
            </a:r>
            <a:r>
              <a:rPr lang="en-US" dirty="0" smtClean="0">
                <a:latin typeface="Times New Roman" pitchFamily="18" charset="0"/>
                <a:cs typeface="Times New Roman" pitchFamily="18" charset="0"/>
              </a:rPr>
              <a:t>0</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smtClean="0">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b</a:t>
            </a:r>
            <a:endParaRPr lang="en-US" sz="3200" b="1" dirty="0">
              <a:solidFill>
                <a:schemeClr val="bg1"/>
              </a:solidFill>
              <a:latin typeface="Arial" pitchFamily="34" charset="0"/>
              <a:cs typeface="Arial" pitchFamily="34" charset="0"/>
            </a:endParaRP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solidFill>
                  <a:schemeClr val="bg1"/>
                </a:solidFill>
                <a:latin typeface="Arial" pitchFamily="34" charset="0"/>
                <a:cs typeface="Arial" pitchFamily="34" charset="0"/>
              </a:rPr>
              <a:t>a</a:t>
            </a:r>
            <a:endParaRPr lang="en-US" sz="3200" b="1" dirty="0">
              <a:solidFill>
                <a:schemeClr val="bg1"/>
              </a:solidFill>
              <a:latin typeface="Arial" pitchFamily="34" charset="0"/>
              <a:cs typeface="Arial" pitchFamily="34" charset="0"/>
            </a:endParaRP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2972184890"/>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6368"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447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PageRank</a:t>
            </a:r>
            <a:r>
              <a:rPr lang="en-US" dirty="0" smtClean="0"/>
              <a:t>: Problems</a:t>
            </a:r>
            <a:endParaRPr lang="en-US" dirty="0"/>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smtClean="0">
                <a:solidFill>
                  <a:srgbClr val="D60093"/>
                </a:solidFill>
              </a:rPr>
              <a:t>2 problems:</a:t>
            </a:r>
          </a:p>
          <a:p>
            <a:r>
              <a:rPr lang="en-US" b="1" dirty="0" smtClean="0"/>
              <a:t>(1)</a:t>
            </a:r>
            <a:r>
              <a:rPr lang="en-US" dirty="0" smtClean="0"/>
              <a:t> Some pages are </a:t>
            </a:r>
            <a:br>
              <a:rPr lang="en-US" dirty="0" smtClean="0"/>
            </a:br>
            <a:r>
              <a:rPr lang="en-US" b="1" dirty="0" smtClean="0">
                <a:solidFill>
                  <a:srgbClr val="0000FF"/>
                </a:solidFill>
              </a:rPr>
              <a:t>dead ends</a:t>
            </a:r>
            <a:r>
              <a:rPr lang="en-US" dirty="0"/>
              <a:t> </a:t>
            </a:r>
            <a:r>
              <a:rPr lang="en-US" dirty="0" smtClean="0"/>
              <a:t>(have no out-links)</a:t>
            </a:r>
          </a:p>
          <a:p>
            <a:pPr lvl="1"/>
            <a:r>
              <a:rPr lang="en-US" dirty="0" smtClean="0"/>
              <a:t>Random walk has “nowhere” to go to</a:t>
            </a:r>
          </a:p>
          <a:p>
            <a:pPr lvl="1"/>
            <a:r>
              <a:rPr lang="en-US" dirty="0" smtClean="0"/>
              <a:t>Such pages cause importance to “leak out”</a:t>
            </a:r>
          </a:p>
          <a:p>
            <a:endParaRPr lang="en-US" dirty="0" smtClean="0"/>
          </a:p>
          <a:p>
            <a:r>
              <a:rPr lang="en-US" b="1" dirty="0"/>
              <a:t>(2)</a:t>
            </a:r>
            <a:r>
              <a:rPr lang="en-US" b="1" dirty="0" smtClean="0">
                <a:solidFill>
                  <a:srgbClr val="0000FF"/>
                </a:solidFill>
              </a:rPr>
              <a:t> </a:t>
            </a:r>
            <a:r>
              <a:rPr lang="en-US" b="1" dirty="0" smtClean="0">
                <a:solidFill>
                  <a:srgbClr val="008000"/>
                </a:solidFill>
              </a:rPr>
              <a:t>Spider traps:</a:t>
            </a:r>
            <a:r>
              <a:rPr lang="en-US" dirty="0" smtClean="0">
                <a:solidFill>
                  <a:srgbClr val="008000"/>
                </a:solidFill>
              </a:rPr>
              <a:t> </a:t>
            </a:r>
            <a:br>
              <a:rPr lang="en-US" dirty="0" smtClean="0">
                <a:solidFill>
                  <a:srgbClr val="008000"/>
                </a:solidFill>
              </a:rPr>
            </a:br>
            <a:r>
              <a:rPr lang="en-US" dirty="0" smtClean="0"/>
              <a:t>(all out-links are within the group)</a:t>
            </a:r>
          </a:p>
          <a:p>
            <a:pPr lvl="1"/>
            <a:r>
              <a:rPr lang="en-US" dirty="0" smtClean="0"/>
              <a:t>Random </a:t>
            </a:r>
            <a:r>
              <a:rPr lang="en-US" dirty="0" smtClean="0"/>
              <a:t>walk </a:t>
            </a:r>
            <a:r>
              <a:rPr lang="en-US" dirty="0" smtClean="0"/>
              <a:t>gets “stuck” in a trap</a:t>
            </a:r>
          </a:p>
          <a:p>
            <a:pPr lvl="1"/>
            <a:r>
              <a:rPr lang="en-US" dirty="0" smtClean="0"/>
              <a:t>And eventually spider traps absorb all importance</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7" name="Slide Number Placeholder 16"/>
          <p:cNvSpPr>
            <a:spLocks noGrp="1"/>
          </p:cNvSpPr>
          <p:nvPr>
            <p:ph type="sldNum" sz="quarter" idx="12"/>
          </p:nvPr>
        </p:nvSpPr>
        <p:spPr/>
        <p:txBody>
          <a:bodyPr/>
          <a:lstStyle/>
          <a:p>
            <a:fld id="{19B12225-5612-419B-A8D5-4B8EEE4C217E}" type="slidenum">
              <a:rPr lang="en-US" smtClean="0"/>
              <a:pPr/>
              <a:t>38</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smtClean="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a:t>
            </a:r>
            <a:r>
              <a:rPr lang="en-US" dirty="0"/>
              <a:t>Spider </a:t>
            </a:r>
            <a:r>
              <a:rPr lang="en-US" dirty="0" smtClean="0"/>
              <a:t>Traps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7" name="Slide Number Placeholder 16"/>
          <p:cNvSpPr>
            <a:spLocks noGrp="1"/>
          </p:cNvSpPr>
          <p:nvPr>
            <p:ph type="sldNum" sz="quarter" idx="12"/>
          </p:nvPr>
        </p:nvSpPr>
        <p:spPr/>
        <p:txBody>
          <a:bodyPr/>
          <a:lstStyle/>
          <a:p>
            <a:fld id="{19B12225-5612-419B-A8D5-4B8EEE4C217E}" type="slidenum">
              <a:rPr lang="en-US" smtClean="0"/>
              <a:pPr/>
              <a:t>39</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smtClean="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smtClean="0"/>
              <a:t>All the PageRank score gets “trapped” in node m.</a:t>
            </a:r>
            <a:endParaRPr lang="en-US" sz="2000" dirty="0"/>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 Media Networks</a:t>
            </a:r>
            <a:endParaRPr lang="en-US"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70" y="1219200"/>
            <a:ext cx="6410060" cy="48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05603" y="6019800"/>
            <a:ext cx="5132798" cy="677108"/>
          </a:xfrm>
          <a:prstGeom prst="rect">
            <a:avLst/>
          </a:prstGeom>
          <a:noFill/>
        </p:spPr>
        <p:txBody>
          <a:bodyPr wrap="none" rtlCol="0">
            <a:spAutoFit/>
          </a:bodyPr>
          <a:lstStyle/>
          <a:p>
            <a:pPr algn="ctr"/>
            <a:r>
              <a:rPr lang="en-US" sz="2000" b="1" dirty="0" smtClean="0"/>
              <a:t>Connections between political blogs</a:t>
            </a:r>
          </a:p>
          <a:p>
            <a:pPr algn="ctr"/>
            <a:r>
              <a:rPr lang="en-US" b="1" dirty="0" smtClean="0">
                <a:solidFill>
                  <a:srgbClr val="7F7F7F"/>
                </a:solidFill>
              </a:rPr>
              <a:t>Polarization of the network [</a:t>
            </a:r>
            <a:r>
              <a:rPr lang="en-US" b="1" dirty="0" err="1" smtClean="0">
                <a:solidFill>
                  <a:srgbClr val="7F7F7F"/>
                </a:solidFill>
              </a:rPr>
              <a:t>Adamic</a:t>
            </a:r>
            <a:r>
              <a:rPr lang="en-US" b="1" dirty="0" smtClean="0">
                <a:solidFill>
                  <a:srgbClr val="7F7F7F"/>
                </a:solidFill>
              </a:rPr>
              <a:t>-Glance, 2005]</a:t>
            </a:r>
          </a:p>
        </p:txBody>
      </p:sp>
    </p:spTree>
    <p:extLst>
      <p:ext uri="{BB962C8B-B14F-4D97-AF65-F5344CB8AC3E}">
        <p14:creationId xmlns:p14="http://schemas.microsoft.com/office/powerpoint/2010/main" val="29854742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smtClean="0">
                <a:solidFill>
                  <a:schemeClr val="accent1">
                    <a:satMod val="150000"/>
                  </a:schemeClr>
                </a:solidFill>
              </a:rPr>
              <a:t>Solution: Teleports!</a:t>
            </a:r>
            <a:endParaRPr lang="en-US" dirty="0">
              <a:solidFill>
                <a:schemeClr val="accent1">
                  <a:satMod val="150000"/>
                </a:schemeClr>
              </a:solidFill>
            </a:endParaRP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smtClean="0"/>
              <a:t>The Google solution for spider traps: </a:t>
            </a:r>
            <a:r>
              <a:rPr lang="en-US" b="1" dirty="0" smtClean="0">
                <a:solidFill>
                  <a:srgbClr val="D60093"/>
                </a:solidFill>
              </a:rPr>
              <a:t>At each time step, the random surfer has two options</a:t>
            </a:r>
          </a:p>
          <a:p>
            <a:pPr lvl="1"/>
            <a:r>
              <a:rPr lang="en-US" dirty="0" smtClean="0"/>
              <a:t>With prob. </a:t>
            </a:r>
            <a:r>
              <a:rPr lang="en-US" b="1" i="1" dirty="0" smtClean="0">
                <a:latin typeface="Symbol" pitchFamily="18" charset="2"/>
                <a:sym typeface="Symbol" pitchFamily="18" charset="2"/>
              </a:rPr>
              <a:t></a:t>
            </a:r>
            <a:r>
              <a:rPr lang="en-US" dirty="0" smtClean="0"/>
              <a:t>, follow a link at random</a:t>
            </a:r>
          </a:p>
          <a:p>
            <a:pPr lvl="1"/>
            <a:r>
              <a:rPr lang="en-US" dirty="0" smtClean="0"/>
              <a:t>With prob. </a:t>
            </a:r>
            <a:r>
              <a:rPr lang="en-US" b="1" dirty="0" smtClean="0"/>
              <a:t>1-</a:t>
            </a:r>
            <a:r>
              <a:rPr lang="en-US" b="1" i="1" dirty="0" smtClean="0">
                <a:latin typeface="Symbol" pitchFamily="18" charset="2"/>
                <a:sym typeface="Symbol" pitchFamily="18" charset="2"/>
              </a:rPr>
              <a:t></a:t>
            </a:r>
            <a:r>
              <a:rPr lang="en-US" dirty="0" smtClean="0"/>
              <a:t>, jump to some random page</a:t>
            </a:r>
          </a:p>
          <a:p>
            <a:pPr lvl="1"/>
            <a:r>
              <a:rPr lang="en-US" dirty="0" smtClean="0"/>
              <a:t>Common values for </a:t>
            </a:r>
            <a:r>
              <a:rPr lang="en-US" b="1" i="1" dirty="0" smtClean="0">
                <a:latin typeface="Symbol" pitchFamily="18" charset="2"/>
                <a:sym typeface="Symbol" pitchFamily="18" charset="2"/>
              </a:rPr>
              <a:t></a:t>
            </a:r>
            <a:r>
              <a:rPr lang="en-US" dirty="0" smtClean="0"/>
              <a:t>  are in the range 0.8 to 0.9</a:t>
            </a:r>
          </a:p>
          <a:p>
            <a:r>
              <a:rPr lang="en-US" b="1" dirty="0" smtClean="0">
                <a:solidFill>
                  <a:srgbClr val="0000FF"/>
                </a:solidFill>
              </a:rPr>
              <a:t>Surfer will teleport out of spider trap </a:t>
            </a:r>
            <a:br>
              <a:rPr lang="en-US" b="1" dirty="0" smtClean="0">
                <a:solidFill>
                  <a:srgbClr val="0000FF"/>
                </a:solidFill>
              </a:rPr>
            </a:br>
            <a:r>
              <a:rPr lang="en-US" b="1" dirty="0" smtClean="0">
                <a:solidFill>
                  <a:srgbClr val="0000FF"/>
                </a:solidFill>
              </a:rPr>
              <a:t>within a few time steps</a:t>
            </a:r>
          </a:p>
        </p:txBody>
      </p:sp>
      <p:sp>
        <p:nvSpPr>
          <p:cNvPr id="5" name="Slide Number Placeholder 4"/>
          <p:cNvSpPr>
            <a:spLocks noGrp="1"/>
          </p:cNvSpPr>
          <p:nvPr>
            <p:ph type="sldNum" sz="quarter" idx="12"/>
          </p:nvPr>
        </p:nvSpPr>
        <p:spPr/>
        <p:txBody>
          <a:bodyPr/>
          <a:lstStyle/>
          <a:p>
            <a:pPr>
              <a:defRPr/>
            </a:pPr>
            <a:fld id="{F5BD8557-800F-4A45-9A18-B90D31CEA0D6}" type="slidenum">
              <a:rPr lang="en-US"/>
              <a:pPr>
                <a:defRPr/>
              </a:pPr>
              <a:t>40</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Dead Ends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smtClean="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smtClean="0"/>
              </a:p>
              <a:p>
                <a:r>
                  <a:rPr lang="en-US" b="1" dirty="0" smtClean="0">
                    <a:solidFill>
                      <a:srgbClr val="D60093"/>
                    </a:solidFill>
                  </a:rPr>
                  <a:t>Example:</a:t>
                </a:r>
              </a:p>
              <a:p>
                <a:pPr>
                  <a:buNone/>
                </a:pPr>
                <a:r>
                  <a:rPr lang="en-US" dirty="0" smtClean="0"/>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y</a:t>
                </a:r>
                <a:r>
                  <a:rPr lang="en-US" sz="2400" dirty="0" smtClean="0">
                    <a:latin typeface="Times New Roman" pitchFamily="18" charset="0"/>
                    <a:cs typeface="Times New Roman" pitchFamily="18" charset="0"/>
                  </a:rPr>
                  <a:t>		1/3	2/6	</a:t>
                </a:r>
                <a:r>
                  <a:rPr lang="en-US" sz="2400" dirty="0">
                    <a:latin typeface="Times New Roman" pitchFamily="18" charset="0"/>
                    <a:cs typeface="Times New Roman" pitchFamily="18" charset="0"/>
                  </a:rPr>
                  <a:t>3</a:t>
                </a:r>
                <a:r>
                  <a:rPr lang="en-US" sz="2400" dirty="0" smtClean="0">
                    <a:latin typeface="Times New Roman" pitchFamily="18" charset="0"/>
                    <a:cs typeface="Times New Roman" pitchFamily="18" charset="0"/>
                  </a:rPr>
                  <a:t>/12	5/24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	1/3	1/6	</a:t>
                </a:r>
                <a:r>
                  <a:rPr lang="en-US" sz="2400" dirty="0">
                    <a:latin typeface="Times New Roman" pitchFamily="18" charset="0"/>
                    <a:cs typeface="Times New Roman" pitchFamily="18" charset="0"/>
                  </a:rPr>
                  <a:t>2</a:t>
                </a:r>
                <a:r>
                  <a:rPr lang="en-US" sz="2400" dirty="0" smtClean="0">
                    <a:latin typeface="Times New Roman" pitchFamily="18" charset="0"/>
                    <a:cs typeface="Times New Roman" pitchFamily="18" charset="0"/>
                  </a:rPr>
                  <a:t>/12	3/24	…	0</a:t>
                </a:r>
              </a:p>
              <a:p>
                <a:pPr>
                  <a:buNone/>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t>
                </a:r>
                <a:r>
                  <a:rPr lang="en-US" sz="2400" baseline="-25000" dirty="0" err="1" smtClean="0">
                    <a:latin typeface="Times New Roman" pitchFamily="18" charset="0"/>
                    <a:cs typeface="Times New Roman" pitchFamily="18" charset="0"/>
                  </a:rPr>
                  <a:t>m</a:t>
                </a:r>
                <a:r>
                  <a:rPr lang="en-US" sz="2400" dirty="0" smtClean="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7" name="Slide Number Placeholder 16"/>
          <p:cNvSpPr>
            <a:spLocks noGrp="1"/>
          </p:cNvSpPr>
          <p:nvPr>
            <p:ph type="sldNum" sz="quarter" idx="12"/>
          </p:nvPr>
        </p:nvSpPr>
        <p:spPr/>
        <p:txBody>
          <a:bodyPr/>
          <a:lstStyle/>
          <a:p>
            <a:fld id="{19B12225-5612-419B-A8D5-4B8EEE4C217E}" type="slidenum">
              <a:rPr lang="en-US" smtClean="0"/>
              <a:pPr/>
              <a:t>41</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y</a:t>
            </a:r>
            <a:r>
              <a:rPr lang="en-US" sz="2000" b="1" baseline="-25000" dirty="0" smtClean="0">
                <a:solidFill>
                  <a:srgbClr val="008000"/>
                </a:solidFill>
                <a:latin typeface="Times New Roman" pitchFamily="18" charset="0"/>
                <a:cs typeface="Times New Roman" pitchFamily="18" charset="0"/>
              </a:rPr>
              <a:t> </a:t>
            </a:r>
            <a:r>
              <a:rPr lang="en-US" sz="2000" b="1" dirty="0" smtClean="0">
                <a:solidFill>
                  <a:srgbClr val="008000"/>
                </a:solidFill>
                <a:latin typeface="Times New Roman" pitchFamily="18" charset="0"/>
                <a:cs typeface="Times New Roman" pitchFamily="18" charset="0"/>
              </a:rPr>
              <a:t>/2</a:t>
            </a:r>
            <a:endParaRPr lang="en-US" sz="2000" b="1" baseline="-25000" dirty="0" smtClean="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m</a:t>
            </a:r>
            <a:r>
              <a:rPr lang="en-US" sz="2000" b="1" dirty="0" smtClean="0">
                <a:solidFill>
                  <a:srgbClr val="008000"/>
                </a:solidFill>
                <a:latin typeface="Times New Roman" pitchFamily="18" charset="0"/>
                <a:cs typeface="Times New Roman" pitchFamily="18" charset="0"/>
              </a:rPr>
              <a:t> = </a:t>
            </a:r>
            <a:r>
              <a:rPr lang="en-US" sz="2000" b="1" dirty="0" err="1" smtClean="0">
                <a:solidFill>
                  <a:srgbClr val="008000"/>
                </a:solidFill>
                <a:latin typeface="Times New Roman" pitchFamily="18" charset="0"/>
                <a:cs typeface="Times New Roman" pitchFamily="18" charset="0"/>
              </a:rPr>
              <a:t>r</a:t>
            </a:r>
            <a:r>
              <a:rPr lang="en-US" sz="2000" b="1" baseline="-25000" dirty="0" err="1" smtClean="0">
                <a:solidFill>
                  <a:srgbClr val="008000"/>
                </a:solidFill>
                <a:latin typeface="Times New Roman" pitchFamily="18" charset="0"/>
                <a:cs typeface="Times New Roman" pitchFamily="18" charset="0"/>
              </a:rPr>
              <a:t>a</a:t>
            </a:r>
            <a:r>
              <a:rPr lang="en-US" sz="2000" b="1" dirty="0" smtClean="0">
                <a:solidFill>
                  <a:srgbClr val="008000"/>
                </a:solidFill>
                <a:latin typeface="Times New Roman" pitchFamily="18" charset="0"/>
                <a:cs typeface="Times New Roman" pitchFamily="18" charset="0"/>
              </a:rPr>
              <a:t> /2</a:t>
            </a:r>
            <a:endParaRPr lang="en-US" sz="2000" b="1" dirty="0">
              <a:solidFill>
                <a:srgbClr val="008000"/>
              </a:solidFill>
              <a:latin typeface="Times New Roman" pitchFamily="18" charset="0"/>
              <a:cs typeface="Times New Roman" pitchFamily="18" charset="0"/>
            </a:endParaRPr>
          </a:p>
        </p:txBody>
      </p:sp>
      <p:sp>
        <p:nvSpPr>
          <p:cNvPr id="7" name="Rectangle 6"/>
          <p:cNvSpPr/>
          <p:nvPr/>
        </p:nvSpPr>
        <p:spPr>
          <a:xfrm>
            <a:off x="707200" y="6305490"/>
            <a:ext cx="7370000" cy="400110"/>
          </a:xfrm>
          <a:prstGeom prst="rect">
            <a:avLst/>
          </a:prstGeom>
        </p:spPr>
        <p:txBody>
          <a:bodyPr wrap="square">
            <a:spAutoFit/>
          </a:bodyPr>
          <a:lstStyle/>
          <a:p>
            <a:r>
              <a:rPr lang="en-US" sz="2000" dirty="0" smtClean="0"/>
              <a:t>Here the PageRank “leaks” out since the matrix is not stochastic.</a:t>
            </a:r>
            <a:endParaRPr lang="en-US" sz="2000" dirty="0"/>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smtClean="0">
                <a:solidFill>
                  <a:srgbClr val="D60093"/>
                </a:solidFill>
              </a:rPr>
              <a:t>Teleports:</a:t>
            </a:r>
            <a:r>
              <a:rPr lang="en-US" b="1" dirty="0">
                <a:solidFill>
                  <a:srgbClr val="D60093"/>
                </a:solidFill>
              </a:rPr>
              <a:t> </a:t>
            </a:r>
            <a:r>
              <a:rPr lang="en-US" dirty="0" smtClean="0"/>
              <a:t>Follow random teleport links with probability 1.0 from dead-ends</a:t>
            </a:r>
          </a:p>
          <a:p>
            <a:pPr lvl="1"/>
            <a:r>
              <a:rPr lang="en-US" dirty="0" smtClean="0"/>
              <a:t>Adjust matrix accordingly</a:t>
            </a:r>
          </a:p>
          <a:p>
            <a:pPr>
              <a:buFont typeface="Wingdings 2" pitchFamily="18" charset="2"/>
              <a:buNone/>
            </a:pPr>
            <a:endParaRPr lang="en-US" dirty="0" smtClean="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itchFamily="18" charset="0"/>
                          <a:cs typeface="Times New Roman" pitchFamily="18" charset="0"/>
                        </a:rPr>
                        <a:t>⅓</a:t>
                      </a:r>
                      <a:endParaRPr lang="en-US" b="1"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smtClean="0">
                          <a:latin typeface="Times New Roman" pitchFamily="18" charset="0"/>
                          <a:cs typeface="Times New Roman" pitchFamily="18" charset="0"/>
                        </a:rPr>
                        <a:t>y</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smtClean="0">
                          <a:latin typeface="Times New Roman" pitchFamily="18" charset="0"/>
                          <a:cs typeface="Times New Roman" pitchFamily="18" charset="0"/>
                        </a:rPr>
                        <a:t>a</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smtClean="0">
                          <a:latin typeface="Times New Roman" pitchFamily="18" charset="0"/>
                          <a:cs typeface="Times New Roman" pitchFamily="18" charset="0"/>
                        </a:rPr>
                        <a:t>m</a:t>
                      </a:r>
                      <a:endParaRPr lang="en-US"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½</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latin typeface="Times New Roman" pitchFamily="18" charset="0"/>
                          <a:cs typeface="Times New Roman" pitchFamily="18" charset="0"/>
                        </a:rPr>
                        <a:t>0</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y</a:t>
              </a:r>
              <a:endParaRPr lang="en-US" sz="2400" b="1" dirty="0">
                <a:solidFill>
                  <a:schemeClr val="bg1"/>
                </a:solidFill>
                <a:latin typeface="Arial" pitchFamily="34" charset="0"/>
                <a:cs typeface="Arial" pitchFamily="34" charset="0"/>
              </a:endParaRP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a</a:t>
              </a:r>
              <a:endParaRPr lang="en-US" sz="2400" b="1" dirty="0">
                <a:solidFill>
                  <a:schemeClr val="bg1"/>
                </a:solidFill>
                <a:latin typeface="Arial" pitchFamily="34" charset="0"/>
                <a:cs typeface="Arial" pitchFamily="34" charset="0"/>
              </a:endParaRP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bg1"/>
                  </a:solidFill>
                  <a:latin typeface="Arial" pitchFamily="34" charset="0"/>
                  <a:cs typeface="Arial" pitchFamily="34" charset="0"/>
                </a:rPr>
                <a:t>m</a:t>
              </a:r>
              <a:endParaRPr lang="en-US" sz="24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3438121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a:t>
            </a:r>
            <a:r>
              <a:rPr lang="en-US" b="1" dirty="0" smtClean="0">
                <a:solidFill>
                  <a:srgbClr val="0000FF"/>
                </a:solidFill>
              </a:rPr>
              <a:t>problem </a:t>
            </a:r>
            <a:br>
              <a:rPr lang="en-US" b="1" dirty="0" smtClean="0">
                <a:solidFill>
                  <a:srgbClr val="0000FF"/>
                </a:solidFill>
              </a:rPr>
            </a:br>
            <a:r>
              <a:rPr lang="en-US" b="1" dirty="0"/>
              <a:t>and </a:t>
            </a:r>
            <a:r>
              <a:rPr lang="en-US" b="1" dirty="0" smtClean="0">
                <a:solidFill>
                  <a:srgbClr val="FF0066"/>
                </a:solidFill>
              </a:rPr>
              <a:t>why do teleports solve </a:t>
            </a:r>
            <a:r>
              <a:rPr lang="en-US" b="1" dirty="0">
                <a:solidFill>
                  <a:srgbClr val="FF0066"/>
                </a:solidFill>
              </a:rPr>
              <a:t>the p</a:t>
            </a:r>
            <a:r>
              <a:rPr lang="en-US" b="1" dirty="0" smtClean="0">
                <a:solidFill>
                  <a:srgbClr val="FF0066"/>
                </a:solidFill>
              </a:rPr>
              <a:t>roblem</a:t>
            </a:r>
            <a:r>
              <a:rPr lang="en-US" b="1" dirty="0">
                <a:solidFill>
                  <a:srgbClr val="FF0066"/>
                </a:solidFill>
              </a:rPr>
              <a:t>?</a:t>
            </a:r>
            <a:endParaRPr lang="en-US" b="1" dirty="0" smtClean="0">
              <a:solidFill>
                <a:srgbClr val="FF0066"/>
              </a:solidFill>
            </a:endParaRPr>
          </a:p>
          <a:p>
            <a:r>
              <a:rPr lang="en-US" b="1" dirty="0" smtClean="0">
                <a:solidFill>
                  <a:srgbClr val="0000FF"/>
                </a:solidFill>
              </a:rPr>
              <a:t>Spider-traps</a:t>
            </a:r>
            <a:r>
              <a:rPr lang="en-US" dirty="0" smtClean="0">
                <a:solidFill>
                  <a:srgbClr val="0000FF"/>
                </a:solidFill>
              </a:rPr>
              <a:t> </a:t>
            </a:r>
            <a:r>
              <a:rPr lang="en-US" dirty="0" smtClean="0"/>
              <a:t>are not a problem, but with traps PageRank scores are </a:t>
            </a:r>
            <a:r>
              <a:rPr lang="en-US" b="1" dirty="0" smtClean="0"/>
              <a:t>not</a:t>
            </a:r>
            <a:r>
              <a:rPr lang="en-US" dirty="0" smtClean="0"/>
              <a:t> what we want</a:t>
            </a:r>
          </a:p>
          <a:p>
            <a:pPr lvl="1"/>
            <a:r>
              <a:rPr lang="en-US" b="1" dirty="0" smtClean="0">
                <a:solidFill>
                  <a:srgbClr val="FF0066"/>
                </a:solidFill>
              </a:rPr>
              <a:t>Solution:</a:t>
            </a:r>
            <a:r>
              <a:rPr lang="en-US" dirty="0" smtClean="0"/>
              <a:t> Never get stuck in a spider trap by </a:t>
            </a:r>
            <a:br>
              <a:rPr lang="en-US" dirty="0" smtClean="0"/>
            </a:br>
            <a:r>
              <a:rPr lang="en-US" dirty="0" smtClean="0"/>
              <a:t>teleporting out of it in a finite number of steps</a:t>
            </a:r>
            <a:endParaRPr lang="en-US" b="1" dirty="0" smtClean="0"/>
          </a:p>
          <a:p>
            <a:r>
              <a:rPr lang="en-US" b="1" dirty="0" smtClean="0">
                <a:solidFill>
                  <a:srgbClr val="0000FF"/>
                </a:solidFill>
              </a:rPr>
              <a:t>Dead-ends</a:t>
            </a:r>
            <a:r>
              <a:rPr lang="en-US" dirty="0" smtClean="0"/>
              <a:t> </a:t>
            </a:r>
            <a:r>
              <a:rPr lang="en-US" dirty="0"/>
              <a:t>are a </a:t>
            </a:r>
            <a:r>
              <a:rPr lang="en-US" dirty="0" smtClean="0"/>
              <a:t>problem</a:t>
            </a:r>
            <a:endParaRPr lang="en-US" dirty="0"/>
          </a:p>
          <a:p>
            <a:pPr lvl="1"/>
            <a:r>
              <a:rPr lang="en-US" dirty="0"/>
              <a:t>The matrix is not column stochastic </a:t>
            </a:r>
            <a:r>
              <a:rPr lang="en-US" dirty="0" smtClean="0"/>
              <a:t>so </a:t>
            </a:r>
            <a:r>
              <a:rPr lang="en-US" dirty="0"/>
              <a:t>our initial </a:t>
            </a:r>
            <a:r>
              <a:rPr lang="en-US" dirty="0" smtClean="0"/>
              <a:t>assumptions are </a:t>
            </a:r>
            <a:r>
              <a:rPr lang="en-US" dirty="0"/>
              <a:t>not </a:t>
            </a:r>
            <a:r>
              <a:rPr lang="en-US" dirty="0" smtClean="0"/>
              <a:t>met</a:t>
            </a:r>
          </a:p>
          <a:p>
            <a:pPr lvl="1"/>
            <a:r>
              <a:rPr lang="en-US" b="1" dirty="0" smtClean="0">
                <a:solidFill>
                  <a:srgbClr val="FF0066"/>
                </a:solidFill>
              </a:rPr>
              <a:t>Solution:</a:t>
            </a:r>
            <a:r>
              <a:rPr lang="en-US" dirty="0" smtClean="0"/>
              <a:t> Make matrix column stochastic by always teleporting when there is nowhere else to go</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Solution: Random Teleports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smtClean="0">
                    <a:solidFill>
                      <a:srgbClr val="D60093"/>
                    </a:solidFill>
                  </a:rPr>
                  <a:t>Google’s solution that does it all:</a:t>
                </a:r>
                <a:br>
                  <a:rPr lang="en-US" b="1" u="sng" dirty="0" smtClean="0">
                    <a:solidFill>
                      <a:srgbClr val="D60093"/>
                    </a:solidFill>
                  </a:rPr>
                </a:br>
                <a:r>
                  <a:rPr lang="en-US" dirty="0" smtClean="0">
                    <a:solidFill>
                      <a:srgbClr val="0000FF"/>
                    </a:solidFill>
                  </a:rPr>
                  <a:t>At each step, random surfer has two options:</a:t>
                </a:r>
              </a:p>
              <a:p>
                <a:pPr lvl="1"/>
                <a:r>
                  <a:rPr lang="en-US" dirty="0" smtClean="0"/>
                  <a:t>With probability </a:t>
                </a:r>
                <a:r>
                  <a:rPr lang="en-US" b="1" i="1" dirty="0" smtClean="0">
                    <a:latin typeface="Times New Roman" pitchFamily="18" charset="0"/>
                    <a:cs typeface="Times New Roman" pitchFamily="18" charset="0"/>
                    <a:sym typeface="Symbol" pitchFamily="18" charset="2"/>
                  </a:rPr>
                  <a:t></a:t>
                </a:r>
                <a:r>
                  <a:rPr lang="en-US" dirty="0" smtClean="0"/>
                  <a:t>,  follow a link at random</a:t>
                </a:r>
              </a:p>
              <a:p>
                <a:pPr lvl="1"/>
                <a:r>
                  <a:rPr lang="en-US" dirty="0" smtClean="0"/>
                  <a:t>With probability </a:t>
                </a:r>
                <a:r>
                  <a:rPr lang="en-US" b="1" i="1" dirty="0" smtClean="0">
                    <a:latin typeface="Times New Roman" pitchFamily="18" charset="0"/>
                    <a:cs typeface="Times New Roman" pitchFamily="18" charset="0"/>
                  </a:rPr>
                  <a:t>1-</a:t>
                </a:r>
                <a:r>
                  <a:rPr lang="en-US" b="1" i="1" dirty="0" smtClean="0">
                    <a:latin typeface="Times New Roman" pitchFamily="18" charset="0"/>
                    <a:cs typeface="Times New Roman" pitchFamily="18" charset="0"/>
                    <a:sym typeface="Symbol" pitchFamily="18" charset="2"/>
                  </a:rPr>
                  <a:t></a:t>
                </a:r>
                <a:r>
                  <a:rPr lang="en-US" dirty="0" smtClean="0"/>
                  <a:t>, jump to some random page</a:t>
                </a:r>
              </a:p>
              <a:p>
                <a:pPr lvl="8"/>
                <a:endParaRPr lang="en-US" b="1" dirty="0" smtClean="0">
                  <a:solidFill>
                    <a:srgbClr val="0000FF"/>
                  </a:solidFill>
                </a:endParaRPr>
              </a:p>
              <a:p>
                <a:r>
                  <a:rPr lang="en-US" b="1" dirty="0" smtClean="0">
                    <a:solidFill>
                      <a:srgbClr val="0000FF"/>
                    </a:solidFill>
                  </a:rPr>
                  <a:t>PageRank equation </a:t>
                </a:r>
                <a:r>
                  <a:rPr lang="en-US" dirty="0" smtClean="0">
                    <a:solidFill>
                      <a:schemeClr val="bg1">
                        <a:lumMod val="50000"/>
                      </a:schemeClr>
                    </a:solidFill>
                  </a:rPr>
                  <a:t>[</a:t>
                </a:r>
                <a:r>
                  <a:rPr lang="en-US" dirty="0" err="1" smtClean="0">
                    <a:solidFill>
                      <a:schemeClr val="bg1">
                        <a:lumMod val="50000"/>
                      </a:schemeClr>
                    </a:solidFill>
                  </a:rPr>
                  <a:t>Brin</a:t>
                </a:r>
                <a:r>
                  <a:rPr lang="en-US" dirty="0" smtClean="0">
                    <a:solidFill>
                      <a:schemeClr val="bg1">
                        <a:lumMod val="50000"/>
                      </a:schemeClr>
                    </a:solidFill>
                  </a:rPr>
                  <a:t>-Page, 98]</a:t>
                </a:r>
                <a:r>
                  <a:rPr lang="en-US" dirty="0" smtClean="0"/>
                  <a:t/>
                </a:r>
                <a:br>
                  <a:rPr lang="en-US" dirty="0" smtClean="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smtClean="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smtClean="0">
                <a:solidFill>
                  <a:srgbClr val="008000"/>
                </a:solidFill>
              </a:rPr>
              <a:t>d</a:t>
            </a:r>
            <a:r>
              <a:rPr lang="en-US" baseline="-25000" dirty="0" smtClean="0">
                <a:solidFill>
                  <a:srgbClr val="008000"/>
                </a:solidFill>
              </a:rPr>
              <a:t>i</a:t>
            </a:r>
            <a:r>
              <a:rPr lang="en-US" dirty="0" smtClean="0">
                <a:solidFill>
                  <a:srgbClr val="008000"/>
                </a:solidFill>
              </a:rPr>
              <a:t> … out-degree </a:t>
            </a:r>
            <a:br>
              <a:rPr lang="en-US" dirty="0" smtClean="0">
                <a:solidFill>
                  <a:srgbClr val="008000"/>
                </a:solidFill>
              </a:rPr>
            </a:br>
            <a:r>
              <a:rPr lang="en-US" dirty="0" smtClean="0">
                <a:solidFill>
                  <a:srgbClr val="008000"/>
                </a:solidFill>
              </a:rPr>
              <a:t>of node i</a:t>
            </a:r>
            <a:endParaRPr lang="en-US" dirty="0">
              <a:solidFill>
                <a:srgbClr val="008000"/>
              </a:solidFill>
            </a:endParaRPr>
          </a:p>
        </p:txBody>
      </p:sp>
      <mc:AlternateContent xmlns:mc="http://schemas.openxmlformats.org/markup-compatibility/2006" xmlns:a14="http://schemas.microsoft.com/office/drawing/2010/main">
        <mc:Choice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smtClean="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has no dead ends. </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smtClean="0">
                    <a:solidFill>
                      <a:srgbClr val="008000"/>
                    </a:solidFill>
                    <a:latin typeface="Arial" pitchFamily="34" charset="0"/>
                    <a:cs typeface="Arial" pitchFamily="34" charset="0"/>
                  </a:rPr>
                  <a:t> to remove all dead ends or explicitly follow random </a:t>
                </a:r>
                <a:r>
                  <a:rPr lang="en-US" sz="1600" dirty="0">
                    <a:solidFill>
                      <a:srgbClr val="008000"/>
                    </a:solidFill>
                    <a:latin typeface="Arial" pitchFamily="34" charset="0"/>
                    <a:cs typeface="Arial" pitchFamily="34" charset="0"/>
                  </a:rPr>
                  <a:t>teleport links </a:t>
                </a:r>
                <a:r>
                  <a:rPr lang="en-US" sz="1600" dirty="0" smtClean="0">
                    <a:solidFill>
                      <a:srgbClr val="008000"/>
                    </a:solidFill>
                    <a:latin typeface="Arial" pitchFamily="34" charset="0"/>
                    <a:cs typeface="Arial" pitchFamily="34" charset="0"/>
                  </a:rPr>
                  <a:t>with probability 1.0 </a:t>
                </a:r>
                <a:r>
                  <a:rPr lang="en-US" sz="1600" dirty="0">
                    <a:solidFill>
                      <a:srgbClr val="008000"/>
                    </a:solidFill>
                    <a:latin typeface="Arial" pitchFamily="34" charset="0"/>
                    <a:cs typeface="Arial" pitchFamily="34" charset="0"/>
                  </a:rPr>
                  <a:t>from </a:t>
                </a:r>
                <a:r>
                  <a:rPr lang="en-US" sz="1600" dirty="0" smtClean="0">
                    <a:solidFill>
                      <a:srgbClr val="008000"/>
                    </a:solidFill>
                    <a:latin typeface="Arial" pitchFamily="34" charset="0"/>
                    <a:cs typeface="Arial" pitchFamily="34" charset="0"/>
                  </a:rPr>
                  <a:t>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rotWithShape="1">
                <a:blip r:embed="rId3"/>
                <a:stretch>
                  <a:fillRect t="-2206" r="-539" b="-8824"/>
                </a:stretch>
              </a:blipFill>
            </p:spPr>
            <p:txBody>
              <a:bodyPr/>
              <a:lstStyle/>
              <a:p>
                <a:r>
                  <a:rPr 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smtClean="0"/>
              <a:t>The Google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smtClean="0">
                    <a:solidFill>
                      <a:srgbClr val="0000FF"/>
                    </a:solidFill>
                  </a:rPr>
                  <a:t>PageRank equation</a:t>
                </a:r>
                <a:r>
                  <a:rPr lang="en-US" b="1" dirty="0" smtClean="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a:t>
                </a:r>
                <a:r>
                  <a:rPr lang="en-US" dirty="0" smtClean="0">
                    <a:solidFill>
                      <a:schemeClr val="bg1">
                        <a:lumMod val="50000"/>
                      </a:schemeClr>
                    </a:solidFill>
                  </a:rPr>
                  <a:t>‘98</a:t>
                </a:r>
                <a:r>
                  <a:rPr lang="en-US" dirty="0">
                    <a:solidFill>
                      <a:schemeClr val="bg1">
                        <a:lumMod val="50000"/>
                      </a:schemeClr>
                    </a:solidFill>
                  </a:rPr>
                  <a:t>]</a:t>
                </a:r>
                <a:r>
                  <a:rPr lang="en-US" dirty="0"/>
                  <a:t/>
                </a:r>
                <a:br>
                  <a:rPr lang="en-US" dirty="0"/>
                </a:br>
                <a14:m>
                  <m:oMath xmlns:m="http://schemas.openxmlformats.org/officeDocument/2006/math">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panose="02040503050406030204" pitchFamily="18" charset="0"/>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panose="02040503050406030204" pitchFamily="18" charset="0"/>
                                <a:cs typeface="Times New Roman" pitchFamily="18" charset="0"/>
                              </a:rPr>
                            </m:ctrlPr>
                          </m:fPr>
                          <m:num>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panose="02040503050406030204" pitchFamily="18" charset="0"/>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smtClean="0">
                  <a:solidFill>
                    <a:schemeClr val="accent3"/>
                  </a:solidFill>
                </a:endParaRPr>
              </a:p>
              <a:p>
                <a:r>
                  <a:rPr lang="en-US" b="1" dirty="0" smtClean="0">
                    <a:solidFill>
                      <a:srgbClr val="008000"/>
                    </a:solidFill>
                  </a:rPr>
                  <a:t>The Google Matrix </a:t>
                </a:r>
                <a:r>
                  <a:rPr lang="en-US" b="1" i="1" dirty="0" smtClean="0">
                    <a:solidFill>
                      <a:srgbClr val="008000"/>
                    </a:solidFill>
                  </a:rPr>
                  <a:t>A</a:t>
                </a:r>
                <a:r>
                  <a:rPr lang="en-US" b="1" dirty="0" smtClean="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𝛽</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smtClean="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smtClean="0">
                    <a:solidFill>
                      <a:srgbClr val="D60093"/>
                    </a:solidFill>
                  </a:rPr>
                  <a:t> </a:t>
                </a:r>
                <a:br>
                  <a:rPr lang="en-US" b="1" dirty="0" smtClean="0">
                    <a:solidFill>
                      <a:srgbClr val="D60093"/>
                    </a:solidFill>
                  </a:rPr>
                </a:br>
                <a:r>
                  <a:rPr lang="en-US" b="1" dirty="0"/>
                  <a:t>And </a:t>
                </a:r>
                <a:r>
                  <a:rPr lang="en-US" b="1" dirty="0" smtClean="0"/>
                  <a:t>the Power </a:t>
                </a:r>
                <a:r>
                  <a:rPr lang="en-US" b="1" dirty="0"/>
                  <a:t>method </a:t>
                </a:r>
                <a:r>
                  <a:rPr lang="en-US" b="1" dirty="0" smtClean="0"/>
                  <a:t>still works</a:t>
                </a:r>
                <a:r>
                  <a:rPr lang="en-US" b="1" dirty="0"/>
                  <a:t>!</a:t>
                </a:r>
                <a:endParaRPr lang="en-US" sz="2800" b="1" baseline="30000" dirty="0" smtClean="0"/>
              </a:p>
              <a:p>
                <a:r>
                  <a:rPr lang="en-US" b="1" dirty="0">
                    <a:solidFill>
                      <a:srgbClr val="0000FF"/>
                    </a:solidFill>
                    <a:sym typeface="Symbol"/>
                  </a:rPr>
                  <a:t>What is </a:t>
                </a:r>
                <a:r>
                  <a:rPr lang="en-US" b="1" i="1" dirty="0" smtClean="0">
                    <a:solidFill>
                      <a:srgbClr val="0000FF"/>
                    </a:solidFill>
                    <a:latin typeface="Times New Roman" pitchFamily="18" charset="0"/>
                    <a:cs typeface="Times New Roman" pitchFamily="18" charset="0"/>
                    <a:sym typeface="Symbol" pitchFamily="18" charset="2"/>
                  </a:rPr>
                  <a:t> </a:t>
                </a:r>
                <a:r>
                  <a:rPr lang="en-US" b="1" dirty="0" smtClean="0">
                    <a:solidFill>
                      <a:srgbClr val="0000FF"/>
                    </a:solidFill>
                    <a:sym typeface="Symbol"/>
                  </a:rPr>
                  <a:t>?</a:t>
                </a:r>
                <a:endParaRPr lang="en-US" b="1" dirty="0">
                  <a:solidFill>
                    <a:srgbClr val="0000FF"/>
                  </a:solidFill>
                  <a:sym typeface="Symbol"/>
                </a:endParaRP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smtClean="0">
                    <a:latin typeface="Times New Roman" pitchFamily="18" charset="0"/>
                    <a:cs typeface="Times New Roman" pitchFamily="18" charset="0"/>
                    <a:sym typeface="Symbol"/>
                  </a:rPr>
                  <a:t>=0.8,0.9 </a:t>
                </a:r>
                <a:r>
                  <a:rPr lang="en-US" dirty="0" smtClean="0">
                    <a:sym typeface="Symbol"/>
                  </a:rPr>
                  <a:t>(make </a:t>
                </a:r>
                <a:r>
                  <a:rPr lang="en-US" i="1" dirty="0" smtClean="0">
                    <a:latin typeface="Times New Roman" pitchFamily="18" charset="0"/>
                    <a:cs typeface="Times New Roman" pitchFamily="18" charset="0"/>
                    <a:sym typeface="Symbol"/>
                  </a:rPr>
                  <a:t>5</a:t>
                </a:r>
                <a:r>
                  <a:rPr lang="en-US" dirty="0" smtClean="0">
                    <a:sym typeface="Symbol"/>
                  </a:rPr>
                  <a:t> steps on avg., jump</a:t>
                </a:r>
                <a:r>
                  <a:rPr lang="en-US" dirty="0">
                    <a:sym typeface="Symbol"/>
                  </a:rPr>
                  <a:t>)</a:t>
                </a:r>
              </a:p>
              <a:p>
                <a:endParaRPr lang="en-US" b="1" baseline="30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sp>
        <p:nvSpPr>
          <p:cNvPr id="7" name="Rectangle 6"/>
          <p:cNvSpPr/>
          <p:nvPr/>
        </p:nvSpPr>
        <p:spPr>
          <a:xfrm>
            <a:off x="6735968" y="3124200"/>
            <a:ext cx="2408032" cy="584775"/>
          </a:xfrm>
          <a:prstGeom prst="rect">
            <a:avLst/>
          </a:prstGeom>
        </p:spPr>
        <p:txBody>
          <a:bodyPr wrap="none">
            <a:spAutoFit/>
          </a:bodyPr>
          <a:lstStyle/>
          <a:p>
            <a:r>
              <a:rPr lang="en-US" sz="1600" dirty="0" smtClean="0">
                <a:solidFill>
                  <a:srgbClr val="008000"/>
                </a:solidFill>
                <a:latin typeface="Arial" pitchFamily="34" charset="0"/>
                <a:cs typeface="Arial" pitchFamily="34" charset="0"/>
              </a:rPr>
              <a:t>[1/N]</a:t>
            </a:r>
            <a:r>
              <a:rPr lang="en-US" sz="1600" baseline="-25000" dirty="0" err="1" smtClean="0">
                <a:solidFill>
                  <a:srgbClr val="008000"/>
                </a:solidFill>
                <a:latin typeface="Arial" pitchFamily="34" charset="0"/>
                <a:cs typeface="Arial" pitchFamily="34" charset="0"/>
              </a:rPr>
              <a:t>NxN</a:t>
            </a:r>
            <a:r>
              <a:rPr lang="en-US" sz="1600" dirty="0" smtClean="0">
                <a:solidFill>
                  <a:srgbClr val="008000"/>
                </a:solidFill>
                <a:latin typeface="Arial" pitchFamily="34" charset="0"/>
                <a:cs typeface="Arial" pitchFamily="34" charset="0"/>
              </a:rPr>
              <a:t>…N by N matrix</a:t>
            </a:r>
            <a:br>
              <a:rPr lang="en-US" sz="1600" dirty="0" smtClean="0">
                <a:solidFill>
                  <a:srgbClr val="008000"/>
                </a:solidFill>
                <a:latin typeface="Arial" pitchFamily="34" charset="0"/>
                <a:cs typeface="Arial" pitchFamily="34" charset="0"/>
              </a:rPr>
            </a:br>
            <a:r>
              <a:rPr lang="en-US" sz="1600" dirty="0" smtClean="0">
                <a:solidFill>
                  <a:srgbClr val="008000"/>
                </a:solidFill>
                <a:latin typeface="Arial" pitchFamily="34" charset="0"/>
                <a:cs typeface="Arial" pitchFamily="34" charset="0"/>
              </a:rPr>
              <a:t>where all entries are 1/N</a:t>
            </a:r>
            <a:endParaRPr lang="en-US" sz="16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25476749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a:t>
            </a:r>
            <a:r>
              <a:rPr lang="en-US" dirty="0" smtClean="0">
                <a:solidFill>
                  <a:schemeClr val="accent1">
                    <a:satMod val="150000"/>
                  </a:schemeClr>
                </a:solidFill>
              </a:rPr>
              <a:t>Teleports </a:t>
            </a:r>
            <a:r>
              <a:rPr lang="en-US" dirty="0">
                <a:solidFill>
                  <a:schemeClr val="accent1">
                    <a:satMod val="150000"/>
                  </a:schemeClr>
                </a:solidFill>
              </a:rPr>
              <a:t>(</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1/3</a:t>
            </a:r>
            <a:endParaRPr lang="en-US" sz="2400" dirty="0">
              <a:latin typeface="Times New Roman" pitchFamily="18" charset="0"/>
            </a:endParaRPr>
          </a:p>
          <a:p>
            <a:r>
              <a:rPr lang="en-US" sz="2400" dirty="0" smtClean="0">
                <a:latin typeface="Times New Roman" pitchFamily="18" charset="0"/>
              </a:rPr>
              <a:t>1/3</a:t>
            </a:r>
            <a:endParaRPr lang="en-US" sz="2400" dirty="0">
              <a:latin typeface="Times New Roman" pitchFamily="18" charset="0"/>
            </a:endParaRPr>
          </a:p>
          <a:p>
            <a:r>
              <a:rPr lang="en-US" sz="2400" dirty="0" smtClean="0">
                <a:latin typeface="Times New Roman" pitchFamily="18" charset="0"/>
              </a:rPr>
              <a:t>1/3</a:t>
            </a:r>
            <a:endParaRPr lang="en-US" sz="2400" dirty="0">
              <a:latin typeface="Times New Roman" pitchFamily="18" charset="0"/>
            </a:endParaRP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0.33</a:t>
            </a:r>
            <a:endParaRPr lang="en-US" sz="2400" dirty="0">
              <a:latin typeface="Times New Roman" pitchFamily="18" charset="0"/>
            </a:endParaRPr>
          </a:p>
          <a:p>
            <a:r>
              <a:rPr lang="en-US" sz="2400" dirty="0" smtClean="0">
                <a:latin typeface="Times New Roman" pitchFamily="18" charset="0"/>
              </a:rPr>
              <a:t>0.20</a:t>
            </a:r>
            <a:endParaRPr lang="en-US" sz="2400" dirty="0">
              <a:latin typeface="Times New Roman" pitchFamily="18" charset="0"/>
            </a:endParaRPr>
          </a:p>
          <a:p>
            <a:r>
              <a:rPr lang="en-US" sz="2400" dirty="0" smtClean="0">
                <a:latin typeface="Times New Roman" pitchFamily="18" charset="0"/>
              </a:rPr>
              <a:t>0.46</a:t>
            </a:r>
            <a:endParaRPr lang="en-US" sz="2400" dirty="0">
              <a:latin typeface="Times New Roman" pitchFamily="18" charset="0"/>
            </a:endParaRP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0.24</a:t>
            </a:r>
            <a:endParaRPr lang="en-US" sz="2400" dirty="0">
              <a:latin typeface="Times New Roman" pitchFamily="18" charset="0"/>
            </a:endParaRPr>
          </a:p>
          <a:p>
            <a:r>
              <a:rPr lang="en-US" sz="2400" dirty="0" smtClean="0">
                <a:latin typeface="Times New Roman" pitchFamily="18" charset="0"/>
              </a:rPr>
              <a:t>0.20</a:t>
            </a:r>
            <a:endParaRPr lang="en-US" sz="2400" dirty="0">
              <a:latin typeface="Times New Roman" pitchFamily="18" charset="0"/>
            </a:endParaRPr>
          </a:p>
          <a:p>
            <a:r>
              <a:rPr lang="en-US" sz="2400" dirty="0" smtClean="0">
                <a:latin typeface="Times New Roman" pitchFamily="18" charset="0"/>
              </a:rPr>
              <a:t>0.52</a:t>
            </a:r>
            <a:endParaRPr lang="en-US" sz="2400" dirty="0">
              <a:latin typeface="Times New Roman" pitchFamily="18" charset="0"/>
            </a:endParaRP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0.26</a:t>
            </a:r>
            <a:endParaRPr lang="en-US" sz="2400" dirty="0">
              <a:latin typeface="Times New Roman" pitchFamily="18" charset="0"/>
            </a:endParaRPr>
          </a:p>
          <a:p>
            <a:r>
              <a:rPr lang="en-US" sz="2400" dirty="0" smtClean="0">
                <a:latin typeface="Times New Roman" pitchFamily="18" charset="0"/>
              </a:rPr>
              <a:t>0.18</a:t>
            </a:r>
            <a:endParaRPr lang="en-US" sz="2400" dirty="0">
              <a:latin typeface="Times New Roman" pitchFamily="18" charset="0"/>
            </a:endParaRPr>
          </a:p>
          <a:p>
            <a:r>
              <a:rPr lang="en-US" sz="2400" dirty="0" smtClean="0">
                <a:latin typeface="Times New Roman" pitchFamily="18" charset="0"/>
              </a:rPr>
              <a:t>0.56</a:t>
            </a:r>
            <a:endParaRPr lang="en-US" sz="2400" dirty="0">
              <a:latin typeface="Times New Roman" pitchFamily="18" charset="0"/>
            </a:endParaRP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a:t>
            </a:r>
            <a:r>
              <a:rPr lang="en-US" sz="2400" dirty="0" smtClean="0">
                <a:latin typeface="Times New Roman" pitchFamily="18" charset="0"/>
              </a:rPr>
              <a:t>7/33</a:t>
            </a:r>
            <a:endParaRPr lang="en-US" sz="2400" dirty="0">
              <a:latin typeface="Times New Roman" pitchFamily="18" charset="0"/>
            </a:endParaRPr>
          </a:p>
          <a:p>
            <a:r>
              <a:rPr lang="en-US" sz="2400" dirty="0">
                <a:latin typeface="Times New Roman" pitchFamily="18" charset="0"/>
              </a:rPr>
              <a:t>  </a:t>
            </a:r>
            <a:r>
              <a:rPr lang="en-US" sz="2400" dirty="0" smtClean="0">
                <a:latin typeface="Times New Roman" pitchFamily="18" charset="0"/>
              </a:rPr>
              <a:t>5/33</a:t>
            </a:r>
            <a:endParaRPr lang="en-US" sz="2400" dirty="0">
              <a:latin typeface="Times New Roman" pitchFamily="18" charset="0"/>
            </a:endParaRPr>
          </a:p>
          <a:p>
            <a:r>
              <a:rPr lang="en-US" sz="2400" dirty="0" smtClean="0">
                <a:latin typeface="Times New Roman" pitchFamily="18" charset="0"/>
              </a:rPr>
              <a:t>21/33</a:t>
            </a:r>
            <a:endParaRPr lang="en-US" sz="2400" dirty="0">
              <a:latin typeface="Times New Roman" pitchFamily="18" charset="0"/>
            </a:endParaRP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46</a:t>
            </a:fld>
            <a:endParaRPr lang="en-US"/>
          </a:p>
        </p:txBody>
      </p:sp>
      <p:sp>
        <p:nvSpPr>
          <p:cNvPr id="28" name="Footer Placeholder 27"/>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y</a:t>
            </a:r>
            <a:endParaRPr lang="en-US" sz="2800" b="1" dirty="0">
              <a:solidFill>
                <a:schemeClr val="bg1"/>
              </a:solidFill>
              <a:latin typeface="Arial" pitchFamily="34" charset="0"/>
              <a:cs typeface="Arial" pitchFamily="34" charset="0"/>
            </a:endParaRP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a</a:t>
            </a:r>
            <a:endParaRPr lang="en-US" sz="2800" b="1" dirty="0">
              <a:solidFill>
                <a:schemeClr val="bg1"/>
              </a:solidFill>
              <a:latin typeface="Arial" pitchFamily="34" charset="0"/>
              <a:cs typeface="Arial" pitchFamily="34" charset="0"/>
            </a:endParaRP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solidFill>
                  <a:schemeClr val="bg1"/>
                </a:solidFill>
                <a:latin typeface="Arial" pitchFamily="34" charset="0"/>
                <a:cs typeface="Arial" pitchFamily="34" charset="0"/>
              </a:rPr>
              <a:t>m</a:t>
            </a:r>
            <a:endParaRPr lang="en-US" sz="2800" b="1" dirty="0">
              <a:solidFill>
                <a:schemeClr val="bg1"/>
              </a:solidFill>
              <a:latin typeface="Arial" pitchFamily="34" charset="0"/>
              <a:cs typeface="Arial" pitchFamily="34" charset="0"/>
            </a:endParaRP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endParaRPr lang="en-US" sz="1600" dirty="0">
              <a:latin typeface="Arial" pitchFamily="34" charset="0"/>
              <a:cs typeface="Arial" pitchFamily="34" charset="0"/>
            </a:endParaRP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smtClean="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smtClean="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smtClean="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smtClean="0">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smtClean="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smtClean="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a:t>
            </a:r>
            <a:r>
              <a:rPr lang="en-US" sz="2400" dirty="0" smtClean="0">
                <a:latin typeface="Times New Roman" pitchFamily="18" charset="0"/>
              </a:rPr>
              <a:t>0</a:t>
            </a:r>
            <a:endParaRPr lang="en-US" sz="2400" dirty="0">
              <a:latin typeface="Times New Roman" pitchFamily="18" charset="0"/>
            </a:endParaRPr>
          </a:p>
          <a:p>
            <a:r>
              <a:rPr lang="en-US" sz="2400" dirty="0">
                <a:latin typeface="Times New Roman" pitchFamily="18" charset="0"/>
              </a:rPr>
              <a:t>     1/2   0    </a:t>
            </a:r>
            <a:r>
              <a:rPr lang="en-US" sz="2400" dirty="0" smtClean="0">
                <a:latin typeface="Times New Roman" pitchFamily="18" charset="0"/>
              </a:rPr>
              <a:t>0</a:t>
            </a:r>
            <a:endParaRPr lang="en-US" sz="2400" dirty="0">
              <a:latin typeface="Times New Roman" pitchFamily="18" charset="0"/>
            </a:endParaRPr>
          </a:p>
          <a:p>
            <a:r>
              <a:rPr lang="en-US" sz="2400" dirty="0">
                <a:latin typeface="Times New Roman" pitchFamily="18" charset="0"/>
              </a:rPr>
              <a:t>      0   1/2   </a:t>
            </a:r>
            <a:r>
              <a:rPr lang="en-US" sz="2400" dirty="0" smtClean="0">
                <a:latin typeface="Times New Roman" pitchFamily="18" charset="0"/>
              </a:rPr>
              <a:t>1</a:t>
            </a:r>
            <a:endParaRPr lang="en-US" sz="2400" dirty="0">
              <a:latin typeface="Times New Roman" pitchFamily="18" charset="0"/>
            </a:endParaRP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a:t>
            </a:r>
            <a:r>
              <a:rPr lang="en-US" sz="2400" dirty="0" smtClean="0">
                <a:latin typeface="Times New Roman" pitchFamily="18" charset="0"/>
              </a:rPr>
              <a:t>/15</a:t>
            </a:r>
            <a:endParaRPr lang="en-US" sz="2400" dirty="0">
              <a:latin typeface="Times New Roman" pitchFamily="18" charset="0"/>
            </a:endParaRPr>
          </a:p>
          <a:p>
            <a:r>
              <a:rPr lang="en-US" sz="2400" dirty="0">
                <a:latin typeface="Times New Roman" pitchFamily="18" charset="0"/>
              </a:rPr>
              <a:t>a   7/15  1/15   </a:t>
            </a:r>
            <a:r>
              <a:rPr lang="en-US" sz="2400" dirty="0" smtClean="0">
                <a:latin typeface="Times New Roman" pitchFamily="18" charset="0"/>
              </a:rPr>
              <a:t>1/15</a:t>
            </a:r>
            <a:endParaRPr lang="en-US" sz="2400" dirty="0">
              <a:latin typeface="Times New Roman" pitchFamily="18" charset="0"/>
            </a:endParaRPr>
          </a:p>
          <a:p>
            <a:r>
              <a:rPr lang="en-US" sz="2400" dirty="0">
                <a:latin typeface="Times New Roman" pitchFamily="18" charset="0"/>
              </a:rPr>
              <a:t>m  1/15  7/15  </a:t>
            </a:r>
            <a:r>
              <a:rPr lang="en-US" sz="2400" dirty="0" smtClean="0">
                <a:latin typeface="Times New Roman" pitchFamily="18" charset="0"/>
              </a:rPr>
              <a:t>13/15</a:t>
            </a:r>
            <a:endParaRPr lang="en-US" sz="2400" dirty="0">
              <a:latin typeface="Times New Roman" pitchFamily="18" charset="0"/>
            </a:endParaRP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a:t>
            </a:r>
            <a:r>
              <a:rPr lang="en-US" sz="2400" b="1" dirty="0" smtClean="0">
                <a:solidFill>
                  <a:srgbClr val="008000"/>
                </a:solidFill>
                <a:latin typeface="Arial" pitchFamily="34" charset="0"/>
                <a:cs typeface="Arial" pitchFamily="34" charset="0"/>
              </a:rPr>
              <a:t>1/N]</a:t>
            </a:r>
            <a:r>
              <a:rPr lang="en-US" sz="2400" b="1" baseline="-25000" dirty="0" err="1" smtClean="0">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smtClean="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How do we actually compute the PageRank?</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96870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Computing Page Rank</a:t>
            </a:r>
          </a:p>
        </p:txBody>
      </p:sp>
      <p:sp>
        <p:nvSpPr>
          <p:cNvPr id="88067" name="Rectangle 3"/>
          <p:cNvSpPr>
            <a:spLocks noGrp="1"/>
          </p:cNvSpPr>
          <p:nvPr>
            <p:ph idx="1"/>
          </p:nvPr>
        </p:nvSpPr>
        <p:spPr>
          <a:xfrm>
            <a:off x="457200" y="1295400"/>
            <a:ext cx="7983870" cy="5334001"/>
          </a:xfrm>
        </p:spPr>
        <p:txBody>
          <a:bodyPr>
            <a:normAutofit lnSpcReduction="10000"/>
          </a:bodyPr>
          <a:lstStyle/>
          <a:p>
            <a:r>
              <a:rPr lang="en-US" b="1" dirty="0" smtClean="0">
                <a:solidFill>
                  <a:srgbClr val="0000FF"/>
                </a:solidFill>
              </a:rPr>
              <a:t>Key step is matrix-vector multiplication</a:t>
            </a:r>
          </a:p>
          <a:p>
            <a:pPr lvl="1"/>
            <a:r>
              <a:rPr lang="en-US" b="1" i="1" dirty="0" err="1" smtClean="0"/>
              <a:t>r</a:t>
            </a:r>
            <a:r>
              <a:rPr lang="en-US" baseline="30000" dirty="0" err="1" smtClean="0"/>
              <a:t>new</a:t>
            </a:r>
            <a:r>
              <a:rPr lang="en-US" dirty="0" smtClean="0"/>
              <a:t> = </a:t>
            </a:r>
            <a:r>
              <a:rPr lang="en-US" b="1" i="1" dirty="0" smtClean="0"/>
              <a:t>A </a:t>
            </a:r>
            <a:r>
              <a:rPr lang="en-US" b="1" dirty="0" smtClean="0"/>
              <a:t>∙ </a:t>
            </a:r>
            <a:r>
              <a:rPr lang="en-US" b="1" i="1" dirty="0" err="1" smtClean="0"/>
              <a:t>r</a:t>
            </a:r>
            <a:r>
              <a:rPr lang="en-US" baseline="30000" dirty="0" err="1" smtClean="0"/>
              <a:t>old</a:t>
            </a:r>
            <a:endParaRPr lang="en-US" baseline="30000" dirty="0" smtClean="0"/>
          </a:p>
          <a:p>
            <a:r>
              <a:rPr lang="en-US" dirty="0" smtClean="0"/>
              <a:t>Easy if we have enough main memory to hold </a:t>
            </a:r>
            <a:r>
              <a:rPr lang="en-US" b="1" dirty="0" smtClean="0"/>
              <a:t>A</a:t>
            </a:r>
            <a:r>
              <a:rPr lang="en-US" dirty="0" smtClean="0"/>
              <a:t>, </a:t>
            </a:r>
            <a:r>
              <a:rPr lang="en-US" b="1" dirty="0" err="1" smtClean="0"/>
              <a:t>r</a:t>
            </a:r>
            <a:r>
              <a:rPr lang="en-US" baseline="30000" dirty="0" err="1" smtClean="0"/>
              <a:t>old</a:t>
            </a:r>
            <a:r>
              <a:rPr lang="en-US" dirty="0" smtClean="0"/>
              <a:t>, </a:t>
            </a:r>
            <a:r>
              <a:rPr lang="en-US" b="1" dirty="0" err="1" smtClean="0"/>
              <a:t>r</a:t>
            </a:r>
            <a:r>
              <a:rPr lang="en-US" baseline="30000" dirty="0" err="1" smtClean="0"/>
              <a:t>new</a:t>
            </a:r>
            <a:endParaRPr lang="en-US" dirty="0" smtClean="0"/>
          </a:p>
          <a:p>
            <a:r>
              <a:rPr lang="en-US" b="1" dirty="0" smtClean="0">
                <a:solidFill>
                  <a:srgbClr val="D60093"/>
                </a:solidFill>
              </a:rPr>
              <a:t>Say N = 1 billion pages</a:t>
            </a:r>
          </a:p>
          <a:p>
            <a:pPr lvl="1"/>
            <a:r>
              <a:rPr lang="en-US" dirty="0" smtClean="0"/>
              <a:t>We need 4 bytes for </a:t>
            </a:r>
            <a:br>
              <a:rPr lang="en-US" dirty="0" smtClean="0"/>
            </a:br>
            <a:r>
              <a:rPr lang="en-US" dirty="0" smtClean="0"/>
              <a:t>each entry (say)</a:t>
            </a:r>
          </a:p>
          <a:p>
            <a:pPr lvl="1"/>
            <a:r>
              <a:rPr lang="en-US" dirty="0" smtClean="0"/>
              <a:t>2 billion entries for </a:t>
            </a:r>
            <a:br>
              <a:rPr lang="en-US" dirty="0" smtClean="0"/>
            </a:br>
            <a:r>
              <a:rPr lang="en-US" dirty="0" smtClean="0"/>
              <a:t>vectors, approx 8GB</a:t>
            </a:r>
          </a:p>
          <a:p>
            <a:pPr lvl="1"/>
            <a:r>
              <a:rPr lang="en-US" dirty="0" smtClean="0">
                <a:solidFill>
                  <a:srgbClr val="D60093"/>
                </a:solidFill>
              </a:rPr>
              <a:t>Matrix </a:t>
            </a:r>
            <a:r>
              <a:rPr lang="en-US" b="1" dirty="0" smtClean="0">
                <a:solidFill>
                  <a:srgbClr val="D60093"/>
                </a:solidFill>
              </a:rPr>
              <a:t>A</a:t>
            </a:r>
            <a:r>
              <a:rPr lang="en-US" dirty="0" smtClean="0">
                <a:solidFill>
                  <a:srgbClr val="D60093"/>
                </a:solidFill>
              </a:rPr>
              <a:t> has N</a:t>
            </a:r>
            <a:r>
              <a:rPr lang="en-US" baseline="30000" dirty="0" smtClean="0">
                <a:solidFill>
                  <a:srgbClr val="D60093"/>
                </a:solidFill>
              </a:rPr>
              <a:t>2</a:t>
            </a:r>
            <a:r>
              <a:rPr lang="en-US" dirty="0" smtClean="0">
                <a:solidFill>
                  <a:srgbClr val="D60093"/>
                </a:solidFill>
              </a:rPr>
              <a:t> entries</a:t>
            </a:r>
          </a:p>
          <a:p>
            <a:pPr lvl="2"/>
            <a:r>
              <a:rPr lang="en-US" dirty="0" smtClean="0"/>
              <a:t>10</a:t>
            </a:r>
            <a:r>
              <a:rPr lang="en-US" baseline="30000" dirty="0" smtClean="0"/>
              <a:t>18</a:t>
            </a:r>
            <a:r>
              <a:rPr lang="en-US" dirty="0" smtClean="0"/>
              <a:t> is a large number!</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smtClean="0">
                <a:latin typeface="Times New Roman" pitchFamily="18" charset="0"/>
              </a:rPr>
              <a:t>½   ½   </a:t>
            </a:r>
            <a:r>
              <a:rPr lang="en-US" dirty="0">
                <a:latin typeface="Times New Roman" pitchFamily="18" charset="0"/>
              </a:rPr>
              <a:t>0</a:t>
            </a:r>
          </a:p>
          <a:p>
            <a:r>
              <a:rPr lang="en-US" dirty="0">
                <a:latin typeface="Times New Roman" pitchFamily="18" charset="0"/>
              </a:rPr>
              <a:t> </a:t>
            </a:r>
            <a:r>
              <a:rPr lang="en-US" dirty="0" smtClean="0">
                <a:latin typeface="Times New Roman" pitchFamily="18" charset="0"/>
              </a:rPr>
              <a:t>½   </a:t>
            </a:r>
            <a:r>
              <a:rPr lang="en-US" dirty="0">
                <a:latin typeface="Times New Roman" pitchFamily="18" charset="0"/>
              </a:rPr>
              <a:t>0   </a:t>
            </a:r>
            <a:r>
              <a:rPr lang="en-US" dirty="0" smtClean="0">
                <a:latin typeface="Times New Roman" pitchFamily="18" charset="0"/>
              </a:rPr>
              <a:t>0</a:t>
            </a:r>
            <a:endParaRPr lang="en-US" dirty="0">
              <a:latin typeface="Times New Roman" pitchFamily="18" charset="0"/>
            </a:endParaRPr>
          </a:p>
          <a:p>
            <a:r>
              <a:rPr lang="en-US" dirty="0" smtClean="0">
                <a:latin typeface="Times New Roman" pitchFamily="18" charset="0"/>
              </a:rPr>
              <a:t>0    ½   </a:t>
            </a:r>
            <a:r>
              <a:rPr lang="en-US" dirty="0">
                <a:latin typeface="Times New Roman" pitchFamily="18" charset="0"/>
              </a:rPr>
              <a:t>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smtClean="0">
                <a:latin typeface="Times New Roman" pitchFamily="18" charset="0"/>
              </a:rPr>
              <a:t>1/3 </a:t>
            </a:r>
            <a:r>
              <a:rPr lang="en-US" dirty="0">
                <a:latin typeface="Times New Roman" pitchFamily="18" charset="0"/>
              </a:rPr>
              <a:t>1/3 1/3</a:t>
            </a:r>
          </a:p>
          <a:p>
            <a:pPr algn="ctr"/>
            <a:r>
              <a:rPr lang="en-US" dirty="0" smtClean="0">
                <a:latin typeface="Times New Roman" pitchFamily="18" charset="0"/>
              </a:rPr>
              <a:t>1/3 </a:t>
            </a:r>
            <a:r>
              <a:rPr lang="en-US" dirty="0">
                <a:latin typeface="Times New Roman" pitchFamily="18" charset="0"/>
              </a:rPr>
              <a:t>1/3 1/3</a:t>
            </a:r>
          </a:p>
          <a:p>
            <a:pPr algn="ctr"/>
            <a:r>
              <a:rPr lang="en-US" dirty="0" smtClean="0">
                <a:latin typeface="Times New Roman" pitchFamily="18" charset="0"/>
              </a:rPr>
              <a:t>1/3 </a:t>
            </a:r>
            <a:r>
              <a:rPr lang="en-US" dirty="0">
                <a:latin typeface="Times New Roman" pitchFamily="18" charset="0"/>
              </a:rPr>
              <a:t>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smtClean="0">
                <a:latin typeface="Times New Roman" pitchFamily="18" charset="0"/>
              </a:rPr>
              <a:t>     </a:t>
            </a:r>
            <a:r>
              <a:rPr lang="en-US" sz="2400" dirty="0">
                <a:latin typeface="Times New Roman" pitchFamily="18" charset="0"/>
              </a:rPr>
              <a:t>7/15  7/15   1/15</a:t>
            </a:r>
          </a:p>
          <a:p>
            <a:r>
              <a:rPr lang="en-US" sz="2400" dirty="0">
                <a:latin typeface="Times New Roman" pitchFamily="18" charset="0"/>
              </a:rPr>
              <a:t> </a:t>
            </a:r>
            <a:r>
              <a:rPr lang="en-US" sz="2400" dirty="0" smtClean="0">
                <a:latin typeface="Times New Roman" pitchFamily="18" charset="0"/>
              </a:rPr>
              <a:t>    </a:t>
            </a:r>
            <a:r>
              <a:rPr lang="en-US" sz="2400" dirty="0">
                <a:latin typeface="Times New Roman" pitchFamily="18" charset="0"/>
              </a:rPr>
              <a:t>7/15  1/15   1/15</a:t>
            </a:r>
          </a:p>
          <a:p>
            <a:r>
              <a:rPr lang="en-US" sz="2400" dirty="0">
                <a:latin typeface="Times New Roman" pitchFamily="18" charset="0"/>
              </a:rPr>
              <a:t> </a:t>
            </a:r>
            <a:r>
              <a:rPr lang="en-US" sz="2400" dirty="0" smtClean="0">
                <a:latin typeface="Times New Roman" pitchFamily="18" charset="0"/>
              </a:rPr>
              <a:t>    </a:t>
            </a:r>
            <a:r>
              <a:rPr lang="en-US" sz="2400" dirty="0">
                <a:latin typeface="Times New Roman" pitchFamily="18" charset="0"/>
              </a:rPr>
              <a:t>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smtClean="0">
                <a:latin typeface="Corbel" pitchFamily="34" charset="0"/>
              </a:rPr>
              <a:t>+0.2</a:t>
            </a:r>
            <a:endParaRPr lang="en-US" sz="2400" dirty="0">
              <a:latin typeface="Corbel" pitchFamily="34" charset="0"/>
            </a:endParaRPr>
          </a:p>
        </p:txBody>
      </p:sp>
      <p:sp>
        <p:nvSpPr>
          <p:cNvPr id="15" name="Rectangle 14"/>
          <p:cNvSpPr/>
          <p:nvPr/>
        </p:nvSpPr>
        <p:spPr>
          <a:xfrm>
            <a:off x="5612378" y="3505200"/>
            <a:ext cx="3684022" cy="461665"/>
          </a:xfrm>
          <a:prstGeom prst="rect">
            <a:avLst/>
          </a:prstGeom>
        </p:spPr>
        <p:txBody>
          <a:bodyPr wrap="none">
            <a:spAutoFit/>
          </a:bodyPr>
          <a:lstStyle/>
          <a:p>
            <a:pPr lvl="1"/>
            <a:r>
              <a:rPr lang="en-US" sz="2400" b="1" dirty="0" smtClean="0"/>
              <a:t>A</a:t>
            </a:r>
            <a:r>
              <a:rPr lang="en-US" sz="2400" dirty="0" smtClean="0"/>
              <a:t> = </a:t>
            </a:r>
            <a:r>
              <a:rPr lang="en-US" sz="2400" dirty="0" smtClean="0">
                <a:latin typeface="Symbol" pitchFamily="18" charset="2"/>
                <a:sym typeface="Symbol" pitchFamily="18" charset="2"/>
              </a:rPr>
              <a:t></a:t>
            </a:r>
            <a:r>
              <a:rPr lang="en-US" sz="2400" b="1" dirty="0" smtClean="0"/>
              <a:t>∙M</a:t>
            </a:r>
            <a:r>
              <a:rPr lang="en-US" sz="2400" dirty="0" smtClean="0"/>
              <a:t> + (1-</a:t>
            </a:r>
            <a:r>
              <a:rPr lang="en-US" sz="2400" dirty="0" smtClean="0">
                <a:latin typeface="Symbol" pitchFamily="18" charset="2"/>
                <a:sym typeface="Symbol" pitchFamily="18" charset="2"/>
              </a:rPr>
              <a:t></a:t>
            </a:r>
            <a:r>
              <a:rPr lang="en-US" sz="2400" dirty="0" smtClean="0"/>
              <a:t>) [1/N]</a:t>
            </a:r>
            <a:r>
              <a:rPr lang="en-US" sz="2400" baseline="-25000" dirty="0" err="1" smtClean="0"/>
              <a:t>NxN</a:t>
            </a:r>
            <a:endParaRPr lang="en-US" sz="2400" baseline="-25000" dirty="0" smtClean="0"/>
          </a:p>
        </p:txBody>
      </p:sp>
      <p:sp>
        <p:nvSpPr>
          <p:cNvPr id="16" name="Rectangle 15"/>
          <p:cNvSpPr/>
          <p:nvPr/>
        </p:nvSpPr>
        <p:spPr>
          <a:xfrm>
            <a:off x="6264454" y="5801380"/>
            <a:ext cx="441146" cy="523220"/>
          </a:xfrm>
          <a:prstGeom prst="rect">
            <a:avLst/>
          </a:prstGeom>
        </p:spPr>
        <p:txBody>
          <a:bodyPr wrap="none">
            <a:spAutoFit/>
          </a:bodyPr>
          <a:lstStyle/>
          <a:p>
            <a:r>
              <a:rPr lang="en-US" sz="2800" dirty="0" smtClean="0"/>
              <a:t> =</a:t>
            </a:r>
            <a:endParaRPr lang="en-US" sz="2800" dirty="0"/>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smtClean="0">
                <a:solidFill>
                  <a:srgbClr val="008000"/>
                </a:solidFill>
              </a:rPr>
              <a:t>A</a:t>
            </a:r>
            <a:r>
              <a:rPr lang="en-US" sz="2800" dirty="0" smtClean="0"/>
              <a:t> =</a:t>
            </a:r>
            <a:endParaRPr lang="en-US" sz="2800" dirty="0"/>
          </a:p>
        </p:txBody>
      </p:sp>
    </p:spTree>
    <p:extLst>
      <p:ext uri="{BB962C8B-B14F-4D97-AF65-F5344CB8AC3E}">
        <p14:creationId xmlns:p14="http://schemas.microsoft.com/office/powerpoint/2010/main" val="21675444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Matrix </a:t>
            </a:r>
            <a:r>
              <a:rPr lang="en-US" dirty="0" smtClean="0">
                <a:solidFill>
                  <a:schemeClr val="accent1">
                    <a:satMod val="150000"/>
                  </a:schemeClr>
                </a:solidFill>
              </a:rPr>
              <a:t>Formulation</a:t>
            </a:r>
            <a:endParaRPr lang="en-US" dirty="0">
              <a:solidFill>
                <a:schemeClr val="accent1">
                  <a:satMod val="150000"/>
                </a:schemeClr>
              </a:solidFill>
            </a:endParaRPr>
          </a:p>
        </p:txBody>
      </p:sp>
      <p:sp>
        <p:nvSpPr>
          <p:cNvPr id="34819" name="Rectangle 3"/>
          <p:cNvSpPr>
            <a:spLocks noGrp="1" noChangeArrowheads="1"/>
          </p:cNvSpPr>
          <p:nvPr>
            <p:ph type="body" idx="1"/>
          </p:nvPr>
        </p:nvSpPr>
        <p:spPr/>
        <p:txBody>
          <a:bodyPr>
            <a:normAutofit/>
          </a:bodyPr>
          <a:lstStyle/>
          <a:p>
            <a:pPr>
              <a:lnSpc>
                <a:spcPct val="90000"/>
              </a:lnSpc>
            </a:pPr>
            <a:r>
              <a:rPr lang="en-US" dirty="0" smtClean="0"/>
              <a:t>Suppose there are </a:t>
            </a:r>
            <a:r>
              <a:rPr lang="en-US" b="1" i="1" dirty="0" smtClean="0"/>
              <a:t>N</a:t>
            </a:r>
            <a:r>
              <a:rPr lang="en-US" dirty="0" smtClean="0"/>
              <a:t> pages</a:t>
            </a:r>
          </a:p>
          <a:p>
            <a:pPr>
              <a:lnSpc>
                <a:spcPct val="90000"/>
              </a:lnSpc>
            </a:pPr>
            <a:r>
              <a:rPr lang="en-US" dirty="0" smtClean="0"/>
              <a:t>Consider page </a:t>
            </a:r>
            <a:r>
              <a:rPr lang="en-US" b="1" i="1" dirty="0" err="1" smtClean="0"/>
              <a:t>i</a:t>
            </a:r>
            <a:r>
              <a:rPr lang="en-US" dirty="0" smtClean="0"/>
              <a:t>, with </a:t>
            </a:r>
            <a:r>
              <a:rPr lang="en-US" b="1" dirty="0" smtClean="0"/>
              <a:t>d</a:t>
            </a:r>
            <a:r>
              <a:rPr lang="en-US" b="1" i="1" baseline="-25000" dirty="0" smtClean="0"/>
              <a:t>i</a:t>
            </a:r>
            <a:r>
              <a:rPr lang="en-US" dirty="0" smtClean="0"/>
              <a:t> out-links</a:t>
            </a:r>
            <a:endParaRPr lang="en-US" b="1" i="1" baseline="-25000" dirty="0" smtClean="0"/>
          </a:p>
          <a:p>
            <a:pPr>
              <a:lnSpc>
                <a:spcPct val="90000"/>
              </a:lnSpc>
            </a:pPr>
            <a:r>
              <a:rPr lang="en-US" dirty="0" smtClean="0"/>
              <a:t>We have </a:t>
            </a:r>
            <a:r>
              <a:rPr lang="en-US" b="1" i="1" dirty="0" err="1" smtClean="0"/>
              <a:t>M</a:t>
            </a:r>
            <a:r>
              <a:rPr lang="en-US" i="1" baseline="-25000" dirty="0" err="1" smtClean="0"/>
              <a:t>ji</a:t>
            </a:r>
            <a:r>
              <a:rPr lang="en-US" dirty="0" smtClean="0"/>
              <a:t> </a:t>
            </a:r>
            <a:r>
              <a:rPr lang="en-US" b="1" dirty="0" smtClean="0"/>
              <a:t>= </a:t>
            </a:r>
            <a:r>
              <a:rPr lang="en-US" b="1" i="1" dirty="0" smtClean="0"/>
              <a:t>1/|d</a:t>
            </a:r>
            <a:r>
              <a:rPr lang="en-US" b="1" i="1" baseline="-25000" dirty="0" smtClean="0"/>
              <a:t>i</a:t>
            </a:r>
            <a:r>
              <a:rPr lang="en-US" b="1" i="1" dirty="0" smtClean="0"/>
              <a:t>|</a:t>
            </a:r>
            <a:r>
              <a:rPr lang="en-US" b="1" dirty="0" smtClean="0"/>
              <a:t> </a:t>
            </a:r>
            <a:r>
              <a:rPr lang="en-US" dirty="0" smtClean="0"/>
              <a:t>when </a:t>
            </a:r>
            <a:r>
              <a:rPr lang="en-US" b="1" i="1" dirty="0" err="1" smtClean="0"/>
              <a:t>i</a:t>
            </a:r>
            <a:r>
              <a:rPr lang="en-US" b="1" i="1" dirty="0" smtClean="0"/>
              <a:t> </a:t>
            </a:r>
            <a:r>
              <a:rPr lang="en-US" b="1" i="1" dirty="0" smtClean="0">
                <a:latin typeface="cmsy10" pitchFamily="34" charset="0"/>
              </a:rPr>
              <a:t>→</a:t>
            </a:r>
            <a:r>
              <a:rPr lang="en-US" b="1" i="1" dirty="0" smtClean="0"/>
              <a:t> j</a:t>
            </a:r>
            <a:r>
              <a:rPr lang="en-US" b="1" dirty="0" smtClean="0"/>
              <a:t/>
            </a:r>
            <a:br>
              <a:rPr lang="en-US" b="1" dirty="0" smtClean="0"/>
            </a:br>
            <a:r>
              <a:rPr lang="en-US" dirty="0" smtClean="0"/>
              <a:t>	   and </a:t>
            </a:r>
            <a:r>
              <a:rPr lang="en-US" b="1" i="1" dirty="0" err="1" smtClean="0"/>
              <a:t>M</a:t>
            </a:r>
            <a:r>
              <a:rPr lang="en-US" i="1" baseline="-25000" dirty="0" err="1" smtClean="0"/>
              <a:t>ji</a:t>
            </a:r>
            <a:r>
              <a:rPr lang="en-US" i="1" dirty="0" smtClean="0"/>
              <a:t> </a:t>
            </a:r>
            <a:r>
              <a:rPr lang="en-US" b="1" i="1" dirty="0" smtClean="0"/>
              <a:t>= 0</a:t>
            </a:r>
            <a:r>
              <a:rPr lang="en-US" b="1" dirty="0" smtClean="0"/>
              <a:t> </a:t>
            </a:r>
            <a:r>
              <a:rPr lang="en-US" dirty="0" smtClean="0"/>
              <a:t>otherwise</a:t>
            </a:r>
          </a:p>
          <a:p>
            <a:pPr>
              <a:lnSpc>
                <a:spcPct val="90000"/>
              </a:lnSpc>
            </a:pPr>
            <a:r>
              <a:rPr lang="en-US" b="1" dirty="0" smtClean="0">
                <a:solidFill>
                  <a:srgbClr val="0000FF"/>
                </a:solidFill>
              </a:rPr>
              <a:t>The random teleport is equivalent to:</a:t>
            </a:r>
          </a:p>
          <a:p>
            <a:pPr lvl="1">
              <a:lnSpc>
                <a:spcPct val="90000"/>
              </a:lnSpc>
            </a:pPr>
            <a:r>
              <a:rPr lang="en-US" dirty="0" smtClean="0"/>
              <a:t>Adding a </a:t>
            </a:r>
            <a:r>
              <a:rPr lang="en-US" b="1" dirty="0" smtClean="0">
                <a:solidFill>
                  <a:srgbClr val="D60093"/>
                </a:solidFill>
              </a:rPr>
              <a:t>teleport link </a:t>
            </a:r>
            <a:r>
              <a:rPr lang="en-US" dirty="0" smtClean="0"/>
              <a:t>from </a:t>
            </a:r>
            <a:r>
              <a:rPr lang="en-US" b="1" i="1" dirty="0" err="1" smtClean="0"/>
              <a:t>i</a:t>
            </a:r>
            <a:r>
              <a:rPr lang="en-US" dirty="0" smtClean="0"/>
              <a:t> to every other page and setting transition probability to </a:t>
            </a:r>
            <a:r>
              <a:rPr lang="en-US" b="1" i="1" dirty="0" smtClean="0"/>
              <a:t>(1-</a:t>
            </a:r>
            <a:r>
              <a:rPr lang="en-US" b="1" i="1" dirty="0" smtClean="0">
                <a:latin typeface="Symbol" pitchFamily="18" charset="2"/>
                <a:sym typeface="Symbol" pitchFamily="18" charset="2"/>
              </a:rPr>
              <a:t></a:t>
            </a:r>
            <a:r>
              <a:rPr lang="en-US" b="1" i="1" dirty="0" smtClean="0"/>
              <a:t>)/N</a:t>
            </a:r>
          </a:p>
          <a:p>
            <a:pPr lvl="1">
              <a:lnSpc>
                <a:spcPct val="90000"/>
              </a:lnSpc>
            </a:pPr>
            <a:r>
              <a:rPr lang="en-US" dirty="0" smtClean="0"/>
              <a:t>Reducing the probability of following each </a:t>
            </a:r>
            <a:br>
              <a:rPr lang="en-US" dirty="0" smtClean="0"/>
            </a:br>
            <a:r>
              <a:rPr lang="en-US" dirty="0" smtClean="0"/>
              <a:t>out-link from </a:t>
            </a:r>
            <a:r>
              <a:rPr lang="en-US" b="1" i="1" dirty="0" smtClean="0"/>
              <a:t>1/|d</a:t>
            </a:r>
            <a:r>
              <a:rPr lang="en-US" b="1" i="1" baseline="-25000" dirty="0" smtClean="0"/>
              <a:t>i</a:t>
            </a:r>
            <a:r>
              <a:rPr lang="en-US" b="1" i="1" dirty="0" smtClean="0"/>
              <a:t>|</a:t>
            </a:r>
            <a:r>
              <a:rPr lang="en-US" dirty="0" smtClean="0"/>
              <a:t> to </a:t>
            </a:r>
            <a:r>
              <a:rPr lang="en-US" b="1" i="1" dirty="0" smtClean="0">
                <a:latin typeface="Symbol" pitchFamily="18" charset="2"/>
                <a:sym typeface="Symbol" pitchFamily="18" charset="2"/>
              </a:rPr>
              <a:t></a:t>
            </a:r>
            <a:r>
              <a:rPr lang="en-US" b="1" i="1" dirty="0" smtClean="0"/>
              <a:t>/|d</a:t>
            </a:r>
            <a:r>
              <a:rPr lang="en-US" b="1" i="1" baseline="-25000" dirty="0" smtClean="0"/>
              <a:t>i</a:t>
            </a:r>
            <a:r>
              <a:rPr lang="en-US" b="1" i="1" dirty="0" smtClean="0"/>
              <a:t>|</a:t>
            </a:r>
          </a:p>
          <a:p>
            <a:pPr lvl="1">
              <a:lnSpc>
                <a:spcPct val="90000"/>
              </a:lnSpc>
            </a:pPr>
            <a:r>
              <a:rPr lang="en-US" b="1" dirty="0" smtClean="0">
                <a:solidFill>
                  <a:srgbClr val="008000"/>
                </a:solidFill>
              </a:rPr>
              <a:t>Equivalent:</a:t>
            </a:r>
            <a:r>
              <a:rPr lang="en-US" dirty="0" smtClean="0"/>
              <a:t> Tax each page a fraction </a:t>
            </a:r>
            <a:r>
              <a:rPr lang="en-US" b="1" i="1" dirty="0" smtClean="0"/>
              <a:t>(1-</a:t>
            </a:r>
            <a:r>
              <a:rPr lang="en-US" b="1" i="1" dirty="0" smtClean="0">
                <a:latin typeface="Symbol" pitchFamily="18" charset="2"/>
                <a:sym typeface="Symbol" pitchFamily="18" charset="2"/>
              </a:rPr>
              <a:t></a:t>
            </a:r>
            <a:r>
              <a:rPr lang="en-US" b="1" i="1" dirty="0" smtClean="0"/>
              <a:t>)</a:t>
            </a:r>
            <a:r>
              <a:rPr lang="en-US" dirty="0" smtClean="0"/>
              <a:t> of its score and redistribute evenly </a:t>
            </a:r>
          </a:p>
        </p:txBody>
      </p:sp>
      <p:sp>
        <p:nvSpPr>
          <p:cNvPr id="5" name="Slide Number Placeholder 4"/>
          <p:cNvSpPr>
            <a:spLocks noGrp="1"/>
          </p:cNvSpPr>
          <p:nvPr>
            <p:ph type="sldNum" sz="quarter" idx="12"/>
          </p:nvPr>
        </p:nvSpPr>
        <p:spPr/>
        <p:txBody>
          <a:bodyPr/>
          <a:lstStyle/>
          <a:p>
            <a:pPr>
              <a:defRPr/>
            </a:pPr>
            <a:fld id="{0583AECA-BB32-4921-98F7-227BEF586A67}" type="slidenum">
              <a:rPr lang="en-US"/>
              <a:pPr>
                <a:defRPr/>
              </a:pPr>
              <a:t>49</a:t>
            </a:fld>
            <a:endParaRPr lang="en-US"/>
          </a:p>
        </p:txBody>
      </p:sp>
      <p:sp>
        <p:nvSpPr>
          <p:cNvPr id="6" name="Footer Placeholder 5"/>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Tree>
    <p:extLst>
      <p:ext uri="{BB962C8B-B14F-4D97-AF65-F5344CB8AC3E}">
        <p14:creationId xmlns:p14="http://schemas.microsoft.com/office/powerpoint/2010/main" val="3838684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26159"/>
          <a:stretch/>
        </p:blipFill>
        <p:spPr>
          <a:xfrm>
            <a:off x="228601" y="1676400"/>
            <a:ext cx="8686800" cy="4810800"/>
          </a:xfrm>
          <a:prstGeom prst="rect">
            <a:avLst/>
          </a:prstGeom>
        </p:spPr>
      </p:pic>
      <p:sp>
        <p:nvSpPr>
          <p:cNvPr id="2" name="Title 1"/>
          <p:cNvSpPr>
            <a:spLocks noGrp="1"/>
          </p:cNvSpPr>
          <p:nvPr>
            <p:ph type="title"/>
          </p:nvPr>
        </p:nvSpPr>
        <p:spPr/>
        <p:txBody>
          <a:bodyPr/>
          <a:lstStyle/>
          <a:p>
            <a:r>
              <a:rPr lang="en-US" dirty="0" smtClean="0"/>
              <a:t>Graph Data: Information Nets</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
        <p:nvSpPr>
          <p:cNvPr id="12" name="TextBox 11"/>
          <p:cNvSpPr txBox="1"/>
          <p:nvPr/>
        </p:nvSpPr>
        <p:spPr>
          <a:xfrm>
            <a:off x="2364970" y="5943600"/>
            <a:ext cx="4414089" cy="677108"/>
          </a:xfrm>
          <a:prstGeom prst="rect">
            <a:avLst/>
          </a:prstGeom>
          <a:noFill/>
        </p:spPr>
        <p:txBody>
          <a:bodyPr wrap="none" rtlCol="0">
            <a:spAutoFit/>
          </a:bodyPr>
          <a:lstStyle/>
          <a:p>
            <a:pPr algn="ctr"/>
            <a:r>
              <a:rPr lang="en-US" sz="2000" b="1" dirty="0" smtClean="0"/>
              <a:t>Citation networks and Maps of science</a:t>
            </a:r>
          </a:p>
          <a:p>
            <a:pPr algn="ctr"/>
            <a:r>
              <a:rPr lang="en-US" b="1" dirty="0" smtClean="0">
                <a:solidFill>
                  <a:srgbClr val="7F7F7F"/>
                </a:solidFill>
              </a:rPr>
              <a:t>[</a:t>
            </a:r>
            <a:r>
              <a:rPr lang="en-US" b="1" dirty="0" err="1" smtClean="0">
                <a:solidFill>
                  <a:srgbClr val="7F7F7F"/>
                </a:solidFill>
              </a:rPr>
              <a:t>Börner</a:t>
            </a:r>
            <a:r>
              <a:rPr lang="en-US" b="1" dirty="0" smtClean="0">
                <a:solidFill>
                  <a:srgbClr val="7F7F7F"/>
                </a:solidFill>
              </a:rPr>
              <a:t> et al., 2012]</a:t>
            </a:r>
          </a:p>
        </p:txBody>
      </p:sp>
    </p:spTree>
    <p:extLst>
      <p:ext uri="{BB962C8B-B14F-4D97-AF65-F5344CB8AC3E}">
        <p14:creationId xmlns:p14="http://schemas.microsoft.com/office/powerpoint/2010/main" val="42548292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r>
              <a:rPr lang="en-US" smtClean="0"/>
              <a:t>Rearranging the Equation</a:t>
            </a:r>
            <a:endParaRPr lang="en-US" dirty="0" smtClean="0"/>
          </a:p>
        </p:txBody>
      </p:sp>
      <mc:AlternateContent xmlns:mc="http://schemas.openxmlformats.org/markup-compatibility/2006" xmlns:a14="http://schemas.microsoft.com/office/drawing/2010/main">
        <mc:Choice Requires="a14">
          <p:sp>
            <p:nvSpPr>
              <p:cNvPr id="90115" name="Rectangle 3"/>
              <p:cNvSpPr>
                <a:spLocks noGrp="1"/>
              </p:cNvSpPr>
              <p:nvPr>
                <p:ph idx="1"/>
              </p:nvPr>
            </p:nvSpPr>
            <p:spPr/>
            <p:txBody>
              <a:bodyPr>
                <a:normAutofit/>
              </a:bodyPr>
              <a:lstStyle/>
              <a:p>
                <a14:m>
                  <m:oMath xmlns:m="http://schemas.openxmlformats.org/officeDocument/2006/math">
                    <m:r>
                      <a:rPr lang="en-US" b="1" i="1" smtClean="0">
                        <a:latin typeface="Cambria Math"/>
                      </a:rPr>
                      <m:t>𝒓</m:t>
                    </m:r>
                    <m:r>
                      <a:rPr lang="en-US" b="1" i="0" smtClean="0">
                        <a:latin typeface="Cambria Math"/>
                      </a:rPr>
                      <m:t>  </m:t>
                    </m:r>
                    <m:r>
                      <a:rPr lang="en-US" b="1" smtClean="0">
                        <a:latin typeface="Cambria Math"/>
                      </a:rPr>
                      <m:t>=</m:t>
                    </m:r>
                    <m:r>
                      <a:rPr lang="en-US" b="1" i="1" smtClean="0">
                        <a:latin typeface="Cambria Math"/>
                      </a:rPr>
                      <m:t>𝑨</m:t>
                    </m:r>
                    <m:r>
                      <a:rPr lang="en-US" b="1" smtClean="0">
                        <a:latin typeface="Cambria Math"/>
                      </a:rPr>
                      <m:t>⋅</m:t>
                    </m:r>
                    <m:r>
                      <a:rPr lang="en-US" b="1" i="1" smtClean="0">
                        <a:latin typeface="Cambria Math"/>
                      </a:rPr>
                      <m:t>𝒓</m:t>
                    </m:r>
                  </m:oMath>
                </a14:m>
                <a:r>
                  <a:rPr lang="en-US" b="1" dirty="0"/>
                  <a:t>, </a:t>
                </a:r>
                <a:r>
                  <a:rPr lang="en-US" b="1" dirty="0" smtClean="0"/>
                  <a:t>  where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𝑨</m:t>
                        </m:r>
                      </m:e>
                      <m:sub>
                        <m:r>
                          <a:rPr lang="en-US" b="1" i="1" smtClean="0">
                            <a:latin typeface="Cambria Math"/>
                          </a:rPr>
                          <m:t>𝒋𝒊</m:t>
                        </m:r>
                      </m:sub>
                    </m:sSub>
                    <m:r>
                      <a:rPr lang="en-US" b="1">
                        <a:latin typeface="Cambria Math"/>
                      </a:rPr>
                      <m:t>=</m:t>
                    </m:r>
                    <m:r>
                      <a:rPr lang="en-US" b="1" i="1">
                        <a:latin typeface="Cambria Math"/>
                      </a:rPr>
                      <m:t>𝜷</m:t>
                    </m:r>
                    <m:sSub>
                      <m:sSubPr>
                        <m:ctrlPr>
                          <a:rPr lang="en-US" b="1" i="1">
                            <a:latin typeface="Cambria Math" panose="02040503050406030204" pitchFamily="18" charset="0"/>
                          </a:rPr>
                        </m:ctrlPr>
                      </m:sSubPr>
                      <m:e>
                        <m:r>
                          <a:rPr lang="en-US" b="1" i="0" smtClean="0">
                            <a:latin typeface="Cambria Math"/>
                          </a:rPr>
                          <m:t> </m:t>
                        </m:r>
                        <m:r>
                          <a:rPr lang="en-US" b="1" i="1">
                            <a:latin typeface="Cambria Math"/>
                          </a:rPr>
                          <m:t>𝑴</m:t>
                        </m:r>
                      </m:e>
                      <m:sub>
                        <m:r>
                          <a:rPr lang="en-US" b="1" i="1" smtClean="0">
                            <a:latin typeface="Cambria Math"/>
                          </a:rPr>
                          <m:t>𝒋𝒊</m:t>
                        </m:r>
                      </m:sub>
                    </m:sSub>
                    <m:r>
                      <a:rPr lang="en-US" b="1">
                        <a:latin typeface="Cambria Math"/>
                      </a:rPr>
                      <m:t>+</m:t>
                    </m:r>
                    <m:f>
                      <m:fPr>
                        <m:ctrlPr>
                          <a:rPr lang="en-US" b="1" i="1">
                            <a:latin typeface="Cambria Math" panose="02040503050406030204" pitchFamily="18" charset="0"/>
                          </a:rPr>
                        </m:ctrlPr>
                      </m:fPr>
                      <m:num>
                        <m:r>
                          <a:rPr lang="en-US" b="1" i="1">
                            <a:latin typeface="Cambria Math"/>
                          </a:rPr>
                          <m:t>𝟏</m:t>
                        </m:r>
                        <m:r>
                          <a:rPr lang="en-US" b="1">
                            <a:latin typeface="Cambria Math"/>
                          </a:rPr>
                          <m:t>−</m:t>
                        </m:r>
                        <m:r>
                          <a:rPr lang="en-US" b="1" i="1">
                            <a:latin typeface="Cambria Math"/>
                          </a:rPr>
                          <m:t>𝜷</m:t>
                        </m:r>
                      </m:num>
                      <m:den>
                        <m:r>
                          <a:rPr lang="en-US" b="1" i="1">
                            <a:latin typeface="Cambria Math"/>
                          </a:rPr>
                          <m:t>𝑵</m:t>
                        </m:r>
                      </m:den>
                    </m:f>
                  </m:oMath>
                </a14:m>
                <a:endParaRPr lang="en-US" b="1"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m:rPr>
                            <m:brk m:alnAt="23"/>
                          </m:rPr>
                          <a:rPr lang="en-US" b="0">
                            <a:latin typeface="Cambria Math"/>
                          </a:rPr>
                          <m:t>=</m:t>
                        </m:r>
                        <m:r>
                          <m:rPr>
                            <m:brk m:alnAt="23"/>
                          </m:rPr>
                          <a:rPr lang="en-US" b="0" i="1">
                            <a:latin typeface="Cambria Math"/>
                          </a:rPr>
                          <m:t>1</m:t>
                        </m:r>
                      </m:sub>
                      <m:sup>
                        <m:r>
                          <a:rPr lang="en-US" b="0" i="1">
                            <a:latin typeface="Cambria Math"/>
                          </a:rPr>
                          <m:t>𝑁</m:t>
                        </m:r>
                      </m:sup>
                      <m:e>
                        <m:sSub>
                          <m:sSubPr>
                            <m:ctrlPr>
                              <a:rPr lang="en-US" i="1">
                                <a:latin typeface="Cambria Math" panose="02040503050406030204" pitchFamily="18" charset="0"/>
                              </a:rPr>
                            </m:ctrlPr>
                          </m:sSubPr>
                          <m:e>
                            <m:r>
                              <a:rPr lang="en-US" b="0" i="1">
                                <a:latin typeface="Cambria Math"/>
                              </a:rPr>
                              <m:t>𝐴</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brk m:alnAt="23"/>
                          </m:rPr>
                          <a:rPr lang="en-US" b="0" i="1" smtClean="0">
                            <a:latin typeface="Cambria Math"/>
                          </a:rPr>
                          <m:t>𝑖</m:t>
                        </m:r>
                        <m:r>
                          <a:rPr lang="en-US" b="0">
                            <a:latin typeface="Cambria Math"/>
                          </a:rPr>
                          <m:t>=</m:t>
                        </m:r>
                        <m:r>
                          <a:rPr lang="en-US" b="0" i="1">
                            <a:latin typeface="Cambria Math"/>
                          </a:rPr>
                          <m:t>1</m:t>
                        </m:r>
                      </m:sub>
                      <m:sup>
                        <m:r>
                          <a:rPr lang="en-US" b="0" i="1">
                            <a:latin typeface="Cambria Math"/>
                          </a:rPr>
                          <m:t>𝑁</m:t>
                        </m:r>
                      </m:sup>
                      <m:e>
                        <m:d>
                          <m:dPr>
                            <m:begChr m:val="["/>
                            <m:endChr m:val="]"/>
                            <m:ctrlPr>
                              <a:rPr lang="en-US" i="1">
                                <a:latin typeface="Cambria Math" panose="02040503050406030204" pitchFamily="18" charset="0"/>
                              </a:rPr>
                            </m:ctrlPr>
                          </m:dPr>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d>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smtClean="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sSub>
                          <m:sSubPr>
                            <m:ctrlPr>
                              <a:rPr lang="en-US" i="1" smtClean="0">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smtClean="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oMath>
                </a14:m>
                <a:r>
                  <a:rPr lang="en-US" dirty="0"/>
                  <a:t> </a:t>
                </a:r>
                <a:r>
                  <a:rPr lang="en-US" dirty="0" smtClean="0"/>
                  <a:t>           </a:t>
                </a:r>
                <a:r>
                  <a:rPr lang="en-US" sz="2800" dirty="0" smtClean="0">
                    <a:solidFill>
                      <a:srgbClr val="008000"/>
                    </a:solidFill>
                  </a:rPr>
                  <a:t>since </a:t>
                </a:r>
                <a14:m>
                  <m:oMath xmlns:m="http://schemas.openxmlformats.org/officeDocument/2006/math">
                    <m:r>
                      <a:rPr lang="en-US" sz="2800" b="0">
                        <a:solidFill>
                          <a:srgbClr val="008000"/>
                        </a:solidFill>
                        <a:latin typeface="Cambria Math"/>
                      </a:rPr>
                      <m:t>∑</m:t>
                    </m:r>
                    <m:sSub>
                      <m:sSubPr>
                        <m:ctrlPr>
                          <a:rPr lang="en-US" sz="2800" i="1">
                            <a:solidFill>
                              <a:srgbClr val="008000"/>
                            </a:solidFill>
                            <a:latin typeface="Cambria Math" panose="02040503050406030204" pitchFamily="18" charset="0"/>
                          </a:rPr>
                        </m:ctrlPr>
                      </m:sSubPr>
                      <m:e>
                        <m:r>
                          <a:rPr lang="en-US" sz="2800" b="0" i="1">
                            <a:solidFill>
                              <a:srgbClr val="008000"/>
                            </a:solidFill>
                            <a:latin typeface="Cambria Math"/>
                          </a:rPr>
                          <m:t>𝑟</m:t>
                        </m:r>
                      </m:e>
                      <m:sub>
                        <m:r>
                          <a:rPr lang="en-US" sz="2800" b="0" i="1" smtClean="0">
                            <a:solidFill>
                              <a:srgbClr val="008000"/>
                            </a:solidFill>
                            <a:latin typeface="Cambria Math"/>
                          </a:rPr>
                          <m:t>𝑖</m:t>
                        </m:r>
                      </m:sub>
                    </m:sSub>
                    <m:r>
                      <a:rPr lang="en-US" sz="2800" b="0">
                        <a:solidFill>
                          <a:srgbClr val="008000"/>
                        </a:solidFill>
                        <a:latin typeface="Cambria Math"/>
                      </a:rPr>
                      <m:t>=</m:t>
                    </m:r>
                    <m:r>
                      <a:rPr lang="en-US" sz="2800" b="0" i="1">
                        <a:solidFill>
                          <a:srgbClr val="008000"/>
                        </a:solidFill>
                        <a:latin typeface="Cambria Math"/>
                      </a:rPr>
                      <m:t>1</m:t>
                    </m:r>
                  </m:oMath>
                </a14:m>
                <a:endParaRPr lang="en-US" sz="2800" dirty="0">
                  <a:solidFill>
                    <a:srgbClr val="008000"/>
                  </a:solidFill>
                </a:endParaRPr>
              </a:p>
              <a:p>
                <a:r>
                  <a:rPr lang="en-US" b="1" dirty="0" smtClean="0">
                    <a:solidFill>
                      <a:srgbClr val="0000FF"/>
                    </a:solidFill>
                  </a:rPr>
                  <a:t>So we get: </a:t>
                </a:r>
                <a14:m>
                  <m:oMath xmlns:m="http://schemas.openxmlformats.org/officeDocument/2006/math">
                    <m:r>
                      <a:rPr lang="en-US" b="1" i="1">
                        <a:solidFill>
                          <a:srgbClr val="0000FF"/>
                        </a:solidFill>
                        <a:latin typeface="Cambria Math"/>
                      </a:rPr>
                      <m:t>𝒓</m:t>
                    </m:r>
                    <m:r>
                      <a:rPr lang="en-US" b="1">
                        <a:solidFill>
                          <a:srgbClr val="0000FF"/>
                        </a:solidFill>
                        <a:latin typeface="Cambria Math"/>
                      </a:rPr>
                      <m:t>=</m:t>
                    </m:r>
                    <m:r>
                      <a:rPr lang="en-US" b="1" i="1">
                        <a:solidFill>
                          <a:srgbClr val="0000FF"/>
                        </a:solidFill>
                        <a:latin typeface="Cambria Math"/>
                      </a:rPr>
                      <m:t>𝜷</m:t>
                    </m:r>
                    <m:r>
                      <a:rPr lang="en-US" b="1" i="0" smtClean="0">
                        <a:solidFill>
                          <a:srgbClr val="0000FF"/>
                        </a:solidFill>
                        <a:latin typeface="Cambria Math"/>
                      </a:rPr>
                      <m:t> </m:t>
                    </m:r>
                    <m:r>
                      <a:rPr lang="en-US" b="1" i="1">
                        <a:solidFill>
                          <a:srgbClr val="0000FF"/>
                        </a:solidFill>
                        <a:latin typeface="Cambria Math"/>
                      </a:rPr>
                      <m:t>𝑴</m:t>
                    </m:r>
                    <m:r>
                      <a:rPr lang="en-US" b="1">
                        <a:solidFill>
                          <a:srgbClr val="0000FF"/>
                        </a:solidFill>
                        <a:latin typeface="Cambria Math"/>
                      </a:rPr>
                      <m:t>⋅</m:t>
                    </m:r>
                    <m:r>
                      <a:rPr lang="en-US" b="1" i="1">
                        <a:solidFill>
                          <a:srgbClr val="0000FF"/>
                        </a:solidFill>
                        <a:latin typeface="Cambria Math"/>
                      </a:rPr>
                      <m:t>𝒓</m:t>
                    </m:r>
                    <m:r>
                      <a:rPr lang="en-US" b="1">
                        <a:solidFill>
                          <a:srgbClr val="0000FF"/>
                        </a:solidFill>
                        <a:latin typeface="Cambria Math"/>
                      </a:rPr>
                      <m:t>+</m:t>
                    </m:r>
                    <m:sSub>
                      <m:sSubPr>
                        <m:ctrlPr>
                          <a:rPr lang="en-US" b="1" i="1">
                            <a:solidFill>
                              <a:srgbClr val="0000FF"/>
                            </a:solidFill>
                            <a:latin typeface="Cambria Math" panose="02040503050406030204" pitchFamily="18" charset="0"/>
                          </a:rPr>
                        </m:ctrlPr>
                      </m:sSubPr>
                      <m:e>
                        <m:d>
                          <m:dPr>
                            <m:begChr m:val="["/>
                            <m:endChr m:val="]"/>
                            <m:ctrlPr>
                              <a:rPr lang="en-US" b="1" i="1">
                                <a:solidFill>
                                  <a:srgbClr val="0000FF"/>
                                </a:solidFill>
                                <a:latin typeface="Cambria Math" panose="02040503050406030204" pitchFamily="18" charset="0"/>
                              </a:rPr>
                            </m:ctrlPr>
                          </m:dPr>
                          <m:e>
                            <m:f>
                              <m:fPr>
                                <m:ctrlPr>
                                  <a:rPr lang="en-US" b="1" i="1">
                                    <a:solidFill>
                                      <a:srgbClr val="0000FF"/>
                                    </a:solidFill>
                                    <a:latin typeface="Cambria Math" panose="02040503050406030204" pitchFamily="18" charset="0"/>
                                  </a:rPr>
                                </m:ctrlPr>
                              </m:fPr>
                              <m:num>
                                <m:r>
                                  <a:rPr lang="en-US" b="1" i="1">
                                    <a:solidFill>
                                      <a:srgbClr val="0000FF"/>
                                    </a:solidFill>
                                    <a:latin typeface="Cambria Math"/>
                                  </a:rPr>
                                  <m:t>𝟏</m:t>
                                </m:r>
                                <m:r>
                                  <a:rPr lang="en-US" b="1">
                                    <a:solidFill>
                                      <a:srgbClr val="0000FF"/>
                                    </a:solidFill>
                                    <a:latin typeface="Cambria Math"/>
                                  </a:rPr>
                                  <m:t>−</m:t>
                                </m:r>
                                <m:r>
                                  <a:rPr lang="en-US" b="1" i="1">
                                    <a:solidFill>
                                      <a:srgbClr val="0000FF"/>
                                    </a:solidFill>
                                    <a:latin typeface="Cambria Math"/>
                                  </a:rPr>
                                  <m:t>𝜷</m:t>
                                </m:r>
                              </m:num>
                              <m:den>
                                <m:r>
                                  <a:rPr lang="en-US" b="1" i="1">
                                    <a:solidFill>
                                      <a:srgbClr val="0000FF"/>
                                    </a:solidFill>
                                    <a:latin typeface="Cambria Math"/>
                                  </a:rPr>
                                  <m:t>𝑵</m:t>
                                </m:r>
                              </m:den>
                            </m:f>
                          </m:e>
                        </m:d>
                      </m:e>
                      <m:sub>
                        <m:r>
                          <a:rPr lang="en-US" b="1" i="1">
                            <a:solidFill>
                              <a:srgbClr val="0000FF"/>
                            </a:solidFill>
                            <a:latin typeface="Cambria Math"/>
                          </a:rPr>
                          <m:t>𝑵</m:t>
                        </m:r>
                      </m:sub>
                    </m:sSub>
                  </m:oMath>
                </a14:m>
                <a:endParaRPr lang="en-US" b="1" dirty="0">
                  <a:solidFill>
                    <a:srgbClr val="0000FF"/>
                  </a:solidFill>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10" name="TextBox 9"/>
          <p:cNvSpPr txBox="1"/>
          <p:nvPr/>
        </p:nvSpPr>
        <p:spPr>
          <a:xfrm>
            <a:off x="4495800" y="6160532"/>
            <a:ext cx="4322017" cy="369332"/>
          </a:xfrm>
          <a:prstGeom prst="rect">
            <a:avLst/>
          </a:prstGeom>
          <a:noFill/>
        </p:spPr>
        <p:txBody>
          <a:bodyPr wrap="none" rtlCol="0">
            <a:spAutoFit/>
          </a:bodyPr>
          <a:lstStyle/>
          <a:p>
            <a:r>
              <a:rPr lang="en-US" i="1" dirty="0" smtClean="0">
                <a:solidFill>
                  <a:srgbClr val="008000"/>
                </a:solidFill>
              </a:rPr>
              <a:t>[</a:t>
            </a:r>
            <a:r>
              <a:rPr lang="en-US" i="1" dirty="0">
                <a:solidFill>
                  <a:srgbClr val="008000"/>
                </a:solidFill>
              </a:rPr>
              <a:t>x]</a:t>
            </a:r>
            <a:r>
              <a:rPr lang="en-US" i="1" baseline="-25000" dirty="0">
                <a:solidFill>
                  <a:srgbClr val="008000"/>
                </a:solidFill>
              </a:rPr>
              <a:t>N</a:t>
            </a:r>
            <a:r>
              <a:rPr lang="en-US" dirty="0">
                <a:solidFill>
                  <a:srgbClr val="008000"/>
                </a:solidFill>
              </a:rPr>
              <a:t> </a:t>
            </a:r>
            <a:r>
              <a:rPr lang="en-US" dirty="0" smtClean="0">
                <a:solidFill>
                  <a:srgbClr val="008000"/>
                </a:solidFill>
              </a:rPr>
              <a:t>… a vector  of length </a:t>
            </a:r>
            <a:r>
              <a:rPr lang="en-US" i="1" dirty="0" smtClean="0">
                <a:solidFill>
                  <a:srgbClr val="008000"/>
                </a:solidFill>
              </a:rPr>
              <a:t>N</a:t>
            </a:r>
            <a:r>
              <a:rPr lang="en-US" dirty="0" smtClean="0">
                <a:solidFill>
                  <a:srgbClr val="008000"/>
                </a:solidFill>
              </a:rPr>
              <a:t> with </a:t>
            </a:r>
            <a:r>
              <a:rPr lang="en-US" dirty="0">
                <a:solidFill>
                  <a:srgbClr val="008000"/>
                </a:solidFill>
              </a:rPr>
              <a:t>all entries </a:t>
            </a:r>
            <a:r>
              <a:rPr lang="en-US" i="1" dirty="0" smtClean="0">
                <a:solidFill>
                  <a:srgbClr val="008000"/>
                </a:solidFill>
              </a:rPr>
              <a:t>x</a:t>
            </a:r>
            <a:endParaRPr lang="en-US" i="1" dirty="0">
              <a:solidFill>
                <a:srgbClr val="008000"/>
              </a:solidFill>
            </a:endParaRPr>
          </a:p>
        </p:txBody>
      </p:sp>
      <p:sp>
        <p:nvSpPr>
          <p:cNvPr id="9" name="TextBox 8"/>
          <p:cNvSpPr txBox="1"/>
          <p:nvPr/>
        </p:nvSpPr>
        <p:spPr>
          <a:xfrm>
            <a:off x="76200" y="6052810"/>
            <a:ext cx="2788920" cy="584775"/>
          </a:xfrm>
          <a:prstGeom prst="rect">
            <a:avLst/>
          </a:prstGeom>
          <a:noFill/>
        </p:spPr>
        <p:txBody>
          <a:bodyPr wrap="square" rtlCol="0">
            <a:spAutoFit/>
          </a:bodyPr>
          <a:lstStyle/>
          <a:p>
            <a:r>
              <a:rPr lang="en-US" sz="1600" b="1" dirty="0" smtClean="0">
                <a:solidFill>
                  <a:srgbClr val="008000"/>
                </a:solidFill>
                <a:latin typeface="Arial" pitchFamily="34" charset="0"/>
                <a:cs typeface="Arial" pitchFamily="34" charset="0"/>
              </a:rPr>
              <a:t>Note:</a:t>
            </a:r>
            <a:r>
              <a:rPr lang="en-US" sz="1600" dirty="0" smtClean="0">
                <a:solidFill>
                  <a:srgbClr val="008000"/>
                </a:solidFill>
                <a:latin typeface="Arial" pitchFamily="34" charset="0"/>
                <a:cs typeface="Arial" pitchFamily="34" charset="0"/>
              </a:rPr>
              <a:t> Here we assumed </a:t>
            </a:r>
            <a:r>
              <a:rPr lang="en-US" sz="1600" b="1" dirty="0" smtClean="0">
                <a:solidFill>
                  <a:srgbClr val="008000"/>
                </a:solidFill>
                <a:latin typeface="Arial" pitchFamily="34" charset="0"/>
                <a:cs typeface="Arial" pitchFamily="34" charset="0"/>
              </a:rPr>
              <a:t>M</a:t>
            </a:r>
            <a:r>
              <a:rPr lang="en-US" sz="1600" dirty="0">
                <a:solidFill>
                  <a:srgbClr val="008000"/>
                </a:solidFill>
                <a:latin typeface="Arial" pitchFamily="34" charset="0"/>
                <a:cs typeface="Arial" pitchFamily="34" charset="0"/>
              </a:rPr>
              <a:t> </a:t>
            </a:r>
            <a:r>
              <a:rPr lang="en-US" sz="1600" dirty="0" smtClean="0">
                <a:solidFill>
                  <a:srgbClr val="008000"/>
                </a:solidFill>
                <a:latin typeface="Arial" pitchFamily="34" charset="0"/>
                <a:cs typeface="Arial" pitchFamily="34" charset="0"/>
              </a:rPr>
              <a:t>has no dead-ends</a:t>
            </a:r>
          </a:p>
        </p:txBody>
      </p:sp>
    </p:spTree>
    <p:extLst>
      <p:ext uri="{BB962C8B-B14F-4D97-AF65-F5344CB8AC3E}">
        <p14:creationId xmlns:p14="http://schemas.microsoft.com/office/powerpoint/2010/main" val="23251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Sparse Matrix Formulation</a:t>
            </a:r>
          </a:p>
        </p:txBody>
      </p:sp>
      <mc:AlternateContent xmlns:mc="http://schemas.openxmlformats.org/markup-compatibility/2006" xmlns:a14="http://schemas.microsoft.com/office/drawing/2010/main">
        <mc:Choice Requires="a14">
          <p:sp>
            <p:nvSpPr>
              <p:cNvPr id="91139" name="Rectangle 3"/>
              <p:cNvSpPr>
                <a:spLocks noGrp="1"/>
              </p:cNvSpPr>
              <p:nvPr>
                <p:ph idx="1"/>
              </p:nvPr>
            </p:nvSpPr>
            <p:spPr>
              <a:xfrm>
                <a:off x="457200" y="1295400"/>
                <a:ext cx="8229600" cy="5410200"/>
              </a:xfrm>
            </p:spPr>
            <p:txBody>
              <a:bodyPr>
                <a:normAutofit fontScale="92500" lnSpcReduction="10000"/>
              </a:bodyPr>
              <a:lstStyle/>
              <a:p>
                <a:r>
                  <a:rPr lang="en-US" dirty="0" smtClean="0"/>
                  <a:t>We just rearranged the </a:t>
                </a:r>
                <a:r>
                  <a:rPr lang="en-US" b="1" dirty="0" smtClean="0">
                    <a:solidFill>
                      <a:srgbClr val="0000FF"/>
                    </a:solidFill>
                  </a:rPr>
                  <a:t>PageRank equation</a:t>
                </a:r>
                <a:endParaRPr lang="en-US"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a:latin typeface="Cambria Math"/>
                        </a:rPr>
                        <m:t>𝒓</m:t>
                      </m:r>
                      <m:r>
                        <a:rPr lang="en-US">
                          <a:latin typeface="Cambria Math"/>
                        </a:rPr>
                        <m:t>=</m:t>
                      </m:r>
                      <m:r>
                        <a:rPr lang="en-US">
                          <a:latin typeface="Cambria Math"/>
                        </a:rPr>
                        <m:t>𝜷</m:t>
                      </m:r>
                      <m:r>
                        <a:rPr lang="en-US">
                          <a:latin typeface="Cambria Math"/>
                        </a:rPr>
                        <m:t>𝑴</m:t>
                      </m:r>
                      <m:r>
                        <a:rPr lang="en-US">
                          <a:latin typeface="Cambria Math"/>
                        </a:rPr>
                        <m:t>⋅</m:t>
                      </m:r>
                      <m:r>
                        <a:rPr lang="en-US">
                          <a:latin typeface="Cambria Math"/>
                        </a:rPr>
                        <m:t>𝒓</m:t>
                      </m:r>
                      <m:r>
                        <a:rPr lang="en-US">
                          <a:latin typeface="Cambria Math"/>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a:rPr>
                                    <m:t>𝟏</m:t>
                                  </m:r>
                                  <m:r>
                                    <a:rPr lang="en-US">
                                      <a:latin typeface="Cambria Math"/>
                                    </a:rPr>
                                    <m:t>−</m:t>
                                  </m:r>
                                  <m:r>
                                    <a:rPr lang="en-US">
                                      <a:latin typeface="Cambria Math"/>
                                    </a:rPr>
                                    <m:t>𝜷</m:t>
                                  </m:r>
                                </m:num>
                                <m:den>
                                  <m:r>
                                    <a:rPr lang="en-US">
                                      <a:latin typeface="Cambria Math"/>
                                    </a:rPr>
                                    <m:t>𝑵</m:t>
                                  </m:r>
                                </m:den>
                              </m:f>
                            </m:e>
                          </m:d>
                        </m:e>
                        <m:sub>
                          <m:r>
                            <a:rPr lang="en-US">
                              <a:latin typeface="Cambria Math"/>
                            </a:rPr>
                            <m:t>𝑵</m:t>
                          </m:r>
                        </m:sub>
                      </m:sSub>
                    </m:oMath>
                  </m:oMathPara>
                </a14:m>
                <a:endParaRPr lang="en-US" baseline="-25000" dirty="0" smtClean="0"/>
              </a:p>
              <a:p>
                <a:pPr lvl="2"/>
                <a:r>
                  <a:rPr lang="en-US" dirty="0" smtClean="0"/>
                  <a:t>where </a:t>
                </a:r>
                <a:r>
                  <a:rPr lang="en-US" b="1" dirty="0" smtClean="0"/>
                  <a:t>[(1-</a:t>
                </a:r>
                <a:r>
                  <a:rPr lang="en-US" b="1" dirty="0" smtClean="0">
                    <a:sym typeface="Symbol" pitchFamily="18" charset="2"/>
                  </a:rPr>
                  <a:t></a:t>
                </a:r>
                <a:r>
                  <a:rPr lang="en-US" b="1" dirty="0" smtClean="0"/>
                  <a:t>)/N]</a:t>
                </a:r>
                <a:r>
                  <a:rPr lang="en-US" b="1" baseline="-25000" dirty="0" smtClean="0"/>
                  <a:t>N</a:t>
                </a:r>
                <a:r>
                  <a:rPr lang="en-US" dirty="0" smtClean="0"/>
                  <a:t> is a vector with all </a:t>
                </a:r>
                <a:r>
                  <a:rPr lang="en-US" b="1" i="1" dirty="0" smtClean="0"/>
                  <a:t>N</a:t>
                </a:r>
                <a:r>
                  <a:rPr lang="en-US" dirty="0" smtClean="0"/>
                  <a:t> entries </a:t>
                </a:r>
                <a:r>
                  <a:rPr lang="en-US" b="1" dirty="0" smtClean="0"/>
                  <a:t>(1-</a:t>
                </a:r>
                <a:r>
                  <a:rPr lang="en-US" b="1" dirty="0" smtClean="0">
                    <a:sym typeface="Symbol" pitchFamily="18" charset="2"/>
                  </a:rPr>
                  <a:t></a:t>
                </a:r>
                <a:r>
                  <a:rPr lang="en-US" b="1" dirty="0" smtClean="0"/>
                  <a:t>)/N</a:t>
                </a:r>
              </a:p>
              <a:p>
                <a:pPr marL="2048256" lvl="8" indent="0">
                  <a:buNone/>
                </a:pPr>
                <a:endParaRPr lang="en-US" dirty="0" smtClean="0"/>
              </a:p>
              <a:p>
                <a:r>
                  <a:rPr lang="en-US" b="1" i="1" dirty="0" smtClean="0"/>
                  <a:t>M</a:t>
                </a:r>
                <a:r>
                  <a:rPr lang="en-US" dirty="0" smtClean="0"/>
                  <a:t> is a </a:t>
                </a:r>
                <a:r>
                  <a:rPr lang="en-US" b="1" dirty="0" smtClean="0">
                    <a:solidFill>
                      <a:srgbClr val="D60093"/>
                    </a:solidFill>
                  </a:rPr>
                  <a:t>sparse matrix! </a:t>
                </a:r>
                <a:r>
                  <a:rPr lang="en-US" sz="2400" dirty="0" smtClean="0"/>
                  <a:t>(with no dead-ends)</a:t>
                </a:r>
                <a:endParaRPr lang="en-US" dirty="0" smtClean="0">
                  <a:solidFill>
                    <a:srgbClr val="D60093"/>
                  </a:solidFill>
                </a:endParaRPr>
              </a:p>
              <a:p>
                <a:pPr lvl="1"/>
                <a:r>
                  <a:rPr lang="en-US" dirty="0" smtClean="0"/>
                  <a:t>10 links per node, approx 10N entries</a:t>
                </a:r>
              </a:p>
              <a:p>
                <a:r>
                  <a:rPr lang="en-US" dirty="0" smtClean="0"/>
                  <a:t>So in each iteration, we need to:</a:t>
                </a:r>
              </a:p>
              <a:p>
                <a:pPr lvl="1"/>
                <a:r>
                  <a:rPr lang="en-US" dirty="0" smtClean="0">
                    <a:solidFill>
                      <a:srgbClr val="0000FF"/>
                    </a:solidFill>
                  </a:rPr>
                  <a:t>Compute </a:t>
                </a:r>
                <a:r>
                  <a:rPr lang="en-US" b="1" i="1" dirty="0" err="1" smtClean="0">
                    <a:solidFill>
                      <a:srgbClr val="0000FF"/>
                    </a:solidFill>
                  </a:rPr>
                  <a:t>r</a:t>
                </a:r>
                <a:r>
                  <a:rPr lang="en-US" baseline="30000" dirty="0" err="1" smtClean="0">
                    <a:solidFill>
                      <a:srgbClr val="0000FF"/>
                    </a:solidFill>
                  </a:rPr>
                  <a:t>new</a:t>
                </a:r>
                <a:r>
                  <a:rPr lang="en-US" dirty="0" smtClean="0">
                    <a:solidFill>
                      <a:srgbClr val="0000FF"/>
                    </a:solidFill>
                  </a:rPr>
                  <a:t> = </a:t>
                </a:r>
                <a:r>
                  <a:rPr lang="en-US" i="1" dirty="0" smtClean="0">
                    <a:solidFill>
                      <a:srgbClr val="0000FF"/>
                    </a:solidFill>
                    <a:sym typeface="Symbol" pitchFamily="18" charset="2"/>
                  </a:rPr>
                  <a:t></a:t>
                </a:r>
                <a:r>
                  <a:rPr lang="en-US" dirty="0" smtClean="0">
                    <a:solidFill>
                      <a:srgbClr val="0000FF"/>
                    </a:solidFill>
                    <a:sym typeface="Symbol" pitchFamily="18" charset="2"/>
                  </a:rPr>
                  <a:t> </a:t>
                </a:r>
                <a:r>
                  <a:rPr lang="en-US" b="1" i="1" dirty="0" smtClean="0">
                    <a:solidFill>
                      <a:srgbClr val="0000FF"/>
                    </a:solidFill>
                  </a:rPr>
                  <a:t>M </a:t>
                </a:r>
                <a:r>
                  <a:rPr lang="en-US" dirty="0" smtClean="0">
                    <a:solidFill>
                      <a:srgbClr val="0000FF"/>
                    </a:solidFill>
                  </a:rPr>
                  <a:t>∙ </a:t>
                </a:r>
                <a:r>
                  <a:rPr lang="en-US" b="1" i="1" dirty="0" err="1" smtClean="0">
                    <a:solidFill>
                      <a:srgbClr val="0000FF"/>
                    </a:solidFill>
                  </a:rPr>
                  <a:t>r</a:t>
                </a:r>
                <a:r>
                  <a:rPr lang="en-US" baseline="30000" dirty="0" err="1" smtClean="0">
                    <a:solidFill>
                      <a:srgbClr val="0000FF"/>
                    </a:solidFill>
                  </a:rPr>
                  <a:t>old</a:t>
                </a:r>
                <a:endParaRPr lang="en-US" baseline="30000" dirty="0" smtClean="0">
                  <a:solidFill>
                    <a:srgbClr val="0000FF"/>
                  </a:solidFill>
                </a:endParaRPr>
              </a:p>
              <a:p>
                <a:pPr lvl="1"/>
                <a:r>
                  <a:rPr lang="en-US" dirty="0" smtClean="0"/>
                  <a:t>Add a constant value </a:t>
                </a:r>
                <a:r>
                  <a:rPr lang="en-US" b="1" dirty="0" smtClean="0"/>
                  <a:t>(1-</a:t>
                </a:r>
                <a:r>
                  <a:rPr lang="en-US" b="1" dirty="0" smtClean="0">
                    <a:sym typeface="Symbol" pitchFamily="18" charset="2"/>
                  </a:rPr>
                  <a:t></a:t>
                </a:r>
                <a:r>
                  <a:rPr lang="en-US" b="1" dirty="0" smtClean="0"/>
                  <a:t>)/N </a:t>
                </a:r>
                <a:r>
                  <a:rPr lang="en-US" dirty="0" smtClean="0"/>
                  <a:t>to each entry in </a:t>
                </a:r>
                <a:r>
                  <a:rPr lang="en-US" b="1" i="1" dirty="0" err="1" smtClean="0"/>
                  <a:t>r</a:t>
                </a:r>
                <a:r>
                  <a:rPr lang="en-US" baseline="30000" dirty="0" err="1" smtClean="0"/>
                  <a:t>new</a:t>
                </a:r>
                <a:endParaRPr lang="en-US" baseline="30000" dirty="0" smtClean="0"/>
              </a:p>
              <a:p>
                <a:pPr lvl="2"/>
                <a:r>
                  <a:rPr lang="en-US" b="1" dirty="0" smtClean="0">
                    <a:solidFill>
                      <a:srgbClr val="008000"/>
                    </a:solidFill>
                  </a:rPr>
                  <a:t>Note if M contains dead-ends then </a:t>
                </a:r>
                <a14:m>
                  <m:oMath xmlns:m="http://schemas.openxmlformats.org/officeDocument/2006/math">
                    <m:nary>
                      <m:naryPr>
                        <m:chr m:val="∑"/>
                        <m:supHide m:val="on"/>
                        <m:ctrlPr>
                          <a:rPr lang="en-US" b="1" i="1" smtClean="0">
                            <a:solidFill>
                              <a:srgbClr val="008000"/>
                            </a:solidFill>
                            <a:latin typeface="Cambria Math" panose="02040503050406030204" pitchFamily="18" charset="0"/>
                          </a:rPr>
                        </m:ctrlPr>
                      </m:naryPr>
                      <m:sub>
                        <m:r>
                          <a:rPr lang="en-US" b="1" i="1" smtClean="0">
                            <a:solidFill>
                              <a:srgbClr val="008000"/>
                            </a:solidFill>
                            <a:latin typeface="Cambria Math"/>
                          </a:rPr>
                          <m:t>𝒋</m:t>
                        </m:r>
                      </m:sub>
                      <m:sup/>
                      <m:e>
                        <m:sSubSup>
                          <m:sSubSupPr>
                            <m:ctrlPr>
                              <a:rPr lang="en-US" b="1" i="1" smtClean="0">
                                <a:solidFill>
                                  <a:srgbClr val="008000"/>
                                </a:solidFill>
                                <a:latin typeface="Cambria Math" panose="02040503050406030204" pitchFamily="18" charset="0"/>
                              </a:rPr>
                            </m:ctrlPr>
                          </m:sSubSupPr>
                          <m:e>
                            <m:r>
                              <a:rPr lang="en-US" b="1" i="1" smtClean="0">
                                <a:solidFill>
                                  <a:srgbClr val="008000"/>
                                </a:solidFill>
                                <a:latin typeface="Cambria Math"/>
                              </a:rPr>
                              <m:t>𝒓</m:t>
                            </m:r>
                          </m:e>
                          <m:sub>
                            <m:r>
                              <a:rPr lang="en-US" b="1" i="1" smtClean="0">
                                <a:solidFill>
                                  <a:srgbClr val="008000"/>
                                </a:solidFill>
                                <a:latin typeface="Cambria Math"/>
                              </a:rPr>
                              <m:t>𝒋</m:t>
                            </m:r>
                          </m:sub>
                          <m:sup>
                            <m:r>
                              <a:rPr lang="en-US" b="1" i="1" smtClean="0">
                                <a:solidFill>
                                  <a:srgbClr val="008000"/>
                                </a:solidFill>
                                <a:latin typeface="Cambria Math"/>
                              </a:rPr>
                              <m:t>𝒏𝒆𝒘</m:t>
                            </m:r>
                          </m:sup>
                        </m:sSubSup>
                      </m:e>
                    </m:nary>
                    <m:r>
                      <a:rPr lang="en-US" b="1" i="1" smtClean="0">
                        <a:solidFill>
                          <a:srgbClr val="008000"/>
                        </a:solidFill>
                        <a:latin typeface="Cambria Math"/>
                      </a:rPr>
                      <m:t>&lt;</m:t>
                    </m:r>
                    <m:r>
                      <a:rPr lang="en-US" b="1" i="1" smtClean="0">
                        <a:solidFill>
                          <a:srgbClr val="008000"/>
                        </a:solidFill>
                        <a:latin typeface="Cambria Math"/>
                      </a:rPr>
                      <m:t>𝟏</m:t>
                    </m:r>
                  </m:oMath>
                </a14:m>
                <a:r>
                  <a:rPr lang="en-US" b="1" dirty="0" smtClean="0">
                    <a:solidFill>
                      <a:srgbClr val="008000"/>
                    </a:solidFill>
                  </a:rPr>
                  <a:t> and </a:t>
                </a:r>
                <a:br>
                  <a:rPr lang="en-US" b="1" dirty="0" smtClean="0">
                    <a:solidFill>
                      <a:srgbClr val="008000"/>
                    </a:solidFill>
                  </a:rPr>
                </a:br>
                <a:r>
                  <a:rPr lang="en-US" b="1" dirty="0" smtClean="0">
                    <a:solidFill>
                      <a:srgbClr val="008000"/>
                    </a:solidFill>
                  </a:rPr>
                  <a:t>we also have to renormalize </a:t>
                </a:r>
                <a:r>
                  <a:rPr lang="en-US" b="1" i="1" dirty="0" err="1">
                    <a:solidFill>
                      <a:srgbClr val="008000"/>
                    </a:solidFill>
                  </a:rPr>
                  <a:t>r</a:t>
                </a:r>
                <a:r>
                  <a:rPr lang="en-US" b="1" baseline="30000" dirty="0" err="1">
                    <a:solidFill>
                      <a:srgbClr val="008000"/>
                    </a:solidFill>
                  </a:rPr>
                  <a:t>new</a:t>
                </a:r>
                <a:r>
                  <a:rPr lang="en-US" b="1" dirty="0" smtClean="0">
                    <a:solidFill>
                      <a:srgbClr val="008000"/>
                    </a:solidFill>
                  </a:rPr>
                  <a:t> so that it sums to 1</a:t>
                </a:r>
                <a:endParaRPr lang="en-US" b="1" dirty="0">
                  <a:solidFill>
                    <a:srgbClr val="008000"/>
                  </a:solidFill>
                </a:endParaRPr>
              </a:p>
            </p:txBody>
          </p:sp>
        </mc:Choice>
        <mc:Fallback xmlns="">
          <p:sp>
            <p:nvSpPr>
              <p:cNvPr id="91139" name="Rectangle 3"/>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3"/>
                <a:stretch>
                  <a:fillRect t="-1466" b="-383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222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2895600"/>
            <a:ext cx="7239000" cy="33528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fontScale="90000"/>
          </a:bodyPr>
          <a:lstStyle/>
          <a:p>
            <a:r>
              <a:rPr lang="en-US" dirty="0" smtClean="0"/>
              <a:t>PageRank: The Complete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334000"/>
              </a:xfrm>
            </p:spPr>
            <p:txBody>
              <a:bodyPr>
                <a:normAutofit fontScale="92500" lnSpcReduction="20000"/>
              </a:bodyPr>
              <a:lstStyle/>
              <a:p>
                <a:r>
                  <a:rPr lang="en-US" b="1" u="sng" dirty="0" smtClean="0">
                    <a:solidFill>
                      <a:srgbClr val="0000FF"/>
                    </a:solidFill>
                  </a:rPr>
                  <a:t>Input:</a:t>
                </a:r>
                <a:r>
                  <a:rPr lang="en-US" b="1" dirty="0" smtClean="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smtClean="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smtClean="0">
                  <a:solidFill>
                    <a:srgbClr val="0000FF"/>
                  </a:solidFill>
                </a:endParaRPr>
              </a:p>
              <a:p>
                <a:pPr lvl="1"/>
                <a:r>
                  <a:rPr lang="en-US" dirty="0" smtClean="0"/>
                  <a:t>Directed graph </a:t>
                </a:r>
                <a14:m>
                  <m:oMath xmlns:m="http://schemas.openxmlformats.org/officeDocument/2006/math">
                    <m:r>
                      <a:rPr lang="en-US" b="1" i="1" dirty="0">
                        <a:latin typeface="Cambria Math"/>
                      </a:rPr>
                      <m:t>𝑮</m:t>
                    </m:r>
                  </m:oMath>
                </a14:m>
                <a:r>
                  <a:rPr lang="en-US" dirty="0" smtClean="0"/>
                  <a:t> (can have </a:t>
                </a:r>
                <a:r>
                  <a:rPr lang="en-US" b="1" dirty="0" smtClean="0"/>
                  <a:t>spider traps </a:t>
                </a:r>
                <a:r>
                  <a:rPr lang="en-US" dirty="0" smtClean="0"/>
                  <a:t>and</a:t>
                </a:r>
                <a:r>
                  <a:rPr lang="en-US" b="1" dirty="0" smtClean="0"/>
                  <a:t> dead ends</a:t>
                </a:r>
                <a:r>
                  <a:rPr lang="en-US" dirty="0" smtClean="0"/>
                  <a:t>)</a:t>
                </a:r>
              </a:p>
              <a:p>
                <a:pPr lvl="1"/>
                <a:r>
                  <a:rPr lang="en-US" dirty="0" smtClean="0"/>
                  <a:t>Parameter </a:t>
                </a:r>
                <a14:m>
                  <m:oMath xmlns:m="http://schemas.openxmlformats.org/officeDocument/2006/math">
                    <m:r>
                      <a:rPr lang="en-US" b="1" i="1" dirty="0">
                        <a:latin typeface="Cambria Math"/>
                      </a:rPr>
                      <m:t>𝜷</m:t>
                    </m:r>
                  </m:oMath>
                </a14:m>
                <a:endParaRPr lang="en-US" b="1" dirty="0">
                  <a:solidFill>
                    <a:srgbClr val="0000FF"/>
                  </a:solidFill>
                </a:endParaRPr>
              </a:p>
              <a:p>
                <a:r>
                  <a:rPr lang="en-US" b="1" u="sng" dirty="0" smtClean="0">
                    <a:solidFill>
                      <a:srgbClr val="D60093"/>
                    </a:solidFill>
                  </a:rPr>
                  <a:t>Output:</a:t>
                </a:r>
                <a:r>
                  <a:rPr lang="en-US" b="1" dirty="0" smtClean="0">
                    <a:solidFill>
                      <a:srgbClr val="D60093"/>
                    </a:solidFill>
                  </a:rPr>
                  <a:t> PageRank vector </a:t>
                </a:r>
                <a14:m>
                  <m:oMath xmlns:m="http://schemas.openxmlformats.org/officeDocument/2006/math">
                    <m:sSup>
                      <m:sSupPr>
                        <m:ctrlPr>
                          <a:rPr lang="en-US" b="1" i="1" dirty="0" smtClean="0">
                            <a:solidFill>
                              <a:srgbClr val="D60093"/>
                            </a:solidFill>
                            <a:latin typeface="Cambria Math" panose="02040503050406030204" pitchFamily="18" charset="0"/>
                          </a:rPr>
                        </m:ctrlPr>
                      </m:sSupPr>
                      <m:e>
                        <m:r>
                          <a:rPr lang="en-US" b="1" i="1" dirty="0" smtClean="0">
                            <a:solidFill>
                              <a:srgbClr val="D60093"/>
                            </a:solidFill>
                            <a:latin typeface="Cambria Math"/>
                          </a:rPr>
                          <m:t>𝒓</m:t>
                        </m:r>
                      </m:e>
                      <m:sup>
                        <m:r>
                          <a:rPr lang="en-US" b="1" i="1" dirty="0" smtClean="0">
                            <a:solidFill>
                              <a:srgbClr val="D60093"/>
                            </a:solidFill>
                            <a:latin typeface="Cambria Math"/>
                          </a:rPr>
                          <m:t>𝒏𝒆𝒘</m:t>
                        </m:r>
                      </m:sup>
                    </m:sSup>
                  </m:oMath>
                </a14:m>
                <a:endParaRPr lang="en-US" b="1" dirty="0" smtClean="0">
                  <a:solidFill>
                    <a:srgbClr val="D60093"/>
                  </a:solidFill>
                </a:endParaRPr>
              </a:p>
              <a:p>
                <a:pPr lvl="1"/>
                <a:r>
                  <a:rPr lang="en-US" b="1" dirty="0" smtClean="0"/>
                  <a:t>Set:</a:t>
                </a:r>
                <a:r>
                  <a:rPr lang="en-US" dirty="0" smtClean="0"/>
                  <a:t>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a:rPr>
                          <m:t>𝑟</m:t>
                        </m:r>
                      </m:e>
                      <m:sub>
                        <m:r>
                          <a:rPr lang="en-US" b="0" i="1" dirty="0" smtClean="0">
                            <a:latin typeface="Cambria Math"/>
                          </a:rPr>
                          <m:t>𝑗</m:t>
                        </m:r>
                      </m:sub>
                      <m:sup>
                        <m:r>
                          <a:rPr lang="en-US" b="0" i="1" dirty="0" smtClean="0">
                            <a:latin typeface="Cambria Math"/>
                          </a:rPr>
                          <m:t>𝑜𝑙𝑑</m:t>
                        </m:r>
                      </m:sup>
                    </m:sSubSup>
                    <m:r>
                      <a:rPr lang="en-US" i="1" dirty="0" smtClean="0">
                        <a:latin typeface="Cambria Math"/>
                      </a:rPr>
                      <m:t> =</m:t>
                    </m:r>
                    <m:f>
                      <m:fPr>
                        <m:ctrlPr>
                          <a:rPr lang="en-US" b="0"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𝑁</m:t>
                        </m:r>
                      </m:den>
                    </m:f>
                  </m:oMath>
                </a14:m>
                <a:endParaRPr lang="en-US" dirty="0" smtClean="0"/>
              </a:p>
              <a:p>
                <a:pPr lvl="1"/>
                <a:r>
                  <a:rPr lang="en-US" b="1" dirty="0" smtClean="0">
                    <a:solidFill>
                      <a:srgbClr val="008000"/>
                    </a:solidFill>
                  </a:rPr>
                  <a:t>repeat until convergence: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𝑛𝑒𝑤</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𝑜𝑙𝑑</m:t>
                                </m:r>
                              </m:sup>
                            </m:sSubSup>
                          </m:e>
                        </m:d>
                        <m:r>
                          <a:rPr lang="en-US" i="1">
                            <a:latin typeface="Cambria Math"/>
                          </a:rPr>
                          <m:t>&gt;</m:t>
                        </m:r>
                        <m:r>
                          <a:rPr lang="en-US" i="1">
                            <a:latin typeface="Cambria Math"/>
                          </a:rPr>
                          <m:t>𝜀</m:t>
                        </m:r>
                      </m:e>
                    </m:nary>
                  </m:oMath>
                </a14:m>
                <a:endParaRPr lang="en-US" dirty="0" smtClean="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a:latin typeface="Cambria Math"/>
                        <a:cs typeface="Times New Roman" pitchFamily="18" charset="0"/>
                      </a:rPr>
                      <m:t>=</m:t>
                    </m:r>
                    <m:nary>
                      <m:naryPr>
                        <m:chr m:val="∑"/>
                        <m:supHide m:val="on"/>
                        <m:ctrlPr>
                          <a:rPr lang="en-US" b="1" i="1" dirty="0">
                            <a:latin typeface="Cambria Math" panose="02040503050406030204" pitchFamily="18" charset="0"/>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panose="02040503050406030204" pitchFamily="18" charset="0"/>
                                <a:cs typeface="Times New Roman" pitchFamily="18" charset="0"/>
                              </a:rPr>
                            </m:ctrlPr>
                          </m:fPr>
                          <m:num>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𝒐𝒍𝒅</m:t>
                                </m:r>
                              </m:sup>
                            </m:sSubSup>
                          </m:num>
                          <m:den>
                            <m:sSub>
                              <m:sSubPr>
                                <m:ctrlPr>
                                  <a:rPr lang="en-US" b="1" i="1" dirty="0">
                                    <a:latin typeface="Cambria Math" panose="02040503050406030204" pitchFamily="18" charset="0"/>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smtClean="0"/>
                  <a:t> </a:t>
                </a:r>
              </a:p>
              <a:p>
                <a:pPr marL="768096" lvl="2" indent="0">
                  <a:buNone/>
                </a:pPr>
                <a:r>
                  <a:rPr lang="en-US" dirty="0" smtClean="0"/>
                  <a:t>           </a:t>
                </a:r>
                <a14:m>
                  <m:oMath xmlns:m="http://schemas.openxmlformats.org/officeDocument/2006/math">
                    <m:sSubSup>
                      <m:sSubSupPr>
                        <m:ctrlPr>
                          <a:rPr lang="en-US" b="1" i="1" dirty="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smtClean="0">
                        <a:latin typeface="Cambria Math"/>
                      </a:rPr>
                      <m:t>=</m:t>
                    </m:r>
                    <m:r>
                      <a:rPr lang="en-US" b="1" i="1" dirty="0" smtClean="0">
                        <a:latin typeface="Cambria Math"/>
                      </a:rPr>
                      <m:t>𝟎</m:t>
                    </m:r>
                  </m:oMath>
                </a14:m>
                <a:r>
                  <a:rPr lang="en-US" dirty="0" smtClean="0"/>
                  <a:t>  if in-degree </a:t>
                </a:r>
                <a:r>
                  <a:rPr lang="en-US" dirty="0"/>
                  <a:t>of </a:t>
                </a:r>
                <a14:m>
                  <m:oMath xmlns:m="http://schemas.openxmlformats.org/officeDocument/2006/math">
                    <m:r>
                      <a:rPr lang="en-US" b="1" i="1" dirty="0">
                        <a:latin typeface="Cambria Math"/>
                      </a:rPr>
                      <m:t>𝒋</m:t>
                    </m:r>
                  </m:oMath>
                </a14:m>
                <a:r>
                  <a:rPr lang="en-US" dirty="0"/>
                  <a:t> is </a:t>
                </a:r>
                <a:r>
                  <a:rPr lang="en-US" b="1" dirty="0" smtClean="0"/>
                  <a:t>0</a:t>
                </a:r>
                <a:endParaRPr lang="en-US" b="1" dirty="0"/>
              </a:p>
              <a:p>
                <a:pPr lvl="2"/>
                <a:r>
                  <a:rPr lang="en-US" b="1" dirty="0" smtClean="0">
                    <a:solidFill>
                      <a:srgbClr val="008000"/>
                    </a:solidFill>
                  </a:rPr>
                  <a:t>Now re-insert the leaked PageRank:</a:t>
                </a:r>
              </a:p>
              <a:p>
                <a:pPr marL="768096" lvl="2" indent="0">
                  <a:buNone/>
                </a:pPr>
                <a:r>
                  <a:rPr lang="en-US" dirty="0" smtClean="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𝒋</m:t>
                        </m:r>
                      </m:sub>
                      <m:sup>
                        <m:r>
                          <a:rPr lang="en-US" b="1" i="1" dirty="0" smtClean="0">
                            <a:latin typeface="Cambria Math"/>
                          </a:rPr>
                          <m:t>𝒏𝒆𝒘</m:t>
                        </m:r>
                      </m:sup>
                    </m:sSubSup>
                    <m:r>
                      <a:rPr lang="en-US" b="1" i="1" dirty="0" smtClean="0">
                        <a:latin typeface="Cambria Math"/>
                      </a:rPr>
                      <m:t>=</m:t>
                    </m:r>
                    <m:sSubSup>
                      <m:sSubSupPr>
                        <m:ctrlPr>
                          <a:rPr lang="en-US" b="1" i="1">
                            <a:latin typeface="Cambria Math" panose="02040503050406030204" pitchFamily="18" charset="0"/>
                          </a:rPr>
                        </m:ctrlPr>
                      </m:sSubSupPr>
                      <m:e>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sup>
                        </m:sSup>
                      </m:e>
                      <m:sub>
                        <m:r>
                          <a:rPr lang="en-US" b="1" i="1" smtClean="0">
                            <a:latin typeface="Cambria Math"/>
                          </a:rPr>
                          <m:t>𝒋</m:t>
                        </m:r>
                      </m:sub>
                      <m:sup>
                        <m:r>
                          <a:rPr lang="en-US" b="1" i="1" smtClean="0">
                            <a:latin typeface="Cambria Math"/>
                          </a:rPr>
                          <m:t>𝒏𝒆𝒘</m:t>
                        </m:r>
                      </m:sup>
                    </m:sSubSup>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smtClean="0"/>
              </a:p>
              <a:p>
                <a:pPr lvl="2"/>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𝒐𝒍𝒅</m:t>
                        </m:r>
                      </m:sup>
                    </m:sSup>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𝒏𝒆𝒘</m:t>
                        </m:r>
                      </m:sup>
                    </m:sSup>
                  </m:oMath>
                </a14:m>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334000"/>
              </a:xfrm>
              <a:blipFill rotWithShape="1">
                <a:blip r:embed="rId2"/>
                <a:stretch>
                  <a:fillRect t="-217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7" name="Rectangle 6"/>
              <p:cNvSpPr/>
              <p:nvPr/>
            </p:nvSpPr>
            <p:spPr>
              <a:xfrm>
                <a:off x="3505199" y="5334000"/>
                <a:ext cx="3276601" cy="435889"/>
              </a:xfrm>
              <a:prstGeom prst="rect">
                <a:avLst/>
              </a:prstGeom>
            </p:spPr>
            <p:txBody>
              <a:bodyPr wrap="square">
                <a:spAutoFit/>
              </a:bodyPr>
              <a:lstStyle/>
              <a:p>
                <a:pPr lvl="2"/>
                <a:r>
                  <a:rPr lang="en-US" sz="2000" b="1" dirty="0" smtClean="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panose="02040503050406030204" pitchFamily="18" charset="0"/>
                          </a:rPr>
                        </m:ctrlPr>
                      </m:naryPr>
                      <m:sub>
                        <m:r>
                          <a:rPr lang="en-US" sz="2000" i="1">
                            <a:latin typeface="Cambria Math"/>
                          </a:rPr>
                          <m:t>𝑗</m:t>
                        </m:r>
                      </m:sub>
                      <m:sup/>
                      <m:e>
                        <m:sSubSup>
                          <m:sSubSupPr>
                            <m:ctrlPr>
                              <a:rPr lang="en-US" sz="2000" i="1">
                                <a:latin typeface="Cambria Math" panose="02040503050406030204" pitchFamily="18" charset="0"/>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b="0" i="1" smtClean="0">
                                <a:latin typeface="Cambria Math"/>
                              </a:rPr>
                              <m:t>𝑛𝑒𝑤</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505199" y="5334000"/>
                <a:ext cx="3276601" cy="435889"/>
              </a:xfrm>
              <a:prstGeom prst="rect">
                <a:avLst/>
              </a:prstGeom>
              <a:blipFill rotWithShape="1">
                <a:blip r:embed="rId3"/>
                <a:stretch>
                  <a:fillRect t="-111111" r="-3903" b="-159722"/>
                </a:stretch>
              </a:blipFill>
            </p:spPr>
            <p:txBody>
              <a:bodyPr/>
              <a:lstStyle/>
              <a:p>
                <a:r>
                  <a:rPr lang="en-US">
                    <a:noFill/>
                  </a:rPr>
                  <a:t> </a:t>
                </a:r>
              </a:p>
            </p:txBody>
          </p:sp>
        </mc:Fallback>
      </mc:AlternateContent>
      <p:sp>
        <p:nvSpPr>
          <p:cNvPr id="4" name="TextBox 3"/>
          <p:cNvSpPr txBox="1"/>
          <p:nvPr/>
        </p:nvSpPr>
        <p:spPr>
          <a:xfrm>
            <a:off x="533400" y="6248400"/>
            <a:ext cx="8610600" cy="523220"/>
          </a:xfrm>
          <a:prstGeom prst="rect">
            <a:avLst/>
          </a:prstGeom>
          <a:noFill/>
        </p:spPr>
        <p:txBody>
          <a:bodyPr wrap="square" rtlCol="0">
            <a:spAutoFit/>
          </a:bodyPr>
          <a:lstStyle/>
          <a:p>
            <a:r>
              <a:rPr lang="en-US" sz="1400" dirty="0" smtClean="0">
                <a:solidFill>
                  <a:srgbClr val="008000"/>
                </a:solidFill>
                <a:latin typeface="Arial" pitchFamily="34" charset="0"/>
                <a:cs typeface="Arial" pitchFamily="34" charset="0"/>
              </a:rPr>
              <a:t>If the graph has no dead-ends then the amount of leaked PageRank is </a:t>
            </a:r>
            <a:r>
              <a:rPr lang="en-US" sz="1400" b="1" dirty="0" smtClean="0">
                <a:solidFill>
                  <a:srgbClr val="008000"/>
                </a:solidFill>
                <a:latin typeface="Arial" pitchFamily="34" charset="0"/>
                <a:cs typeface="Arial" pitchFamily="34" charset="0"/>
              </a:rPr>
              <a:t>1-</a:t>
            </a:r>
            <a:r>
              <a:rPr lang="el-GR" sz="1400" b="1" dirty="0" smtClean="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a:t>
            </a:r>
            <a:r>
              <a:rPr lang="en-US" sz="1400" dirty="0" smtClean="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smtClean="0">
                <a:solidFill>
                  <a:srgbClr val="008000"/>
                </a:solidFill>
                <a:latin typeface="Arial" pitchFamily="34" charset="0"/>
                <a:cs typeface="Arial" pitchFamily="34" charset="0"/>
              </a:rPr>
              <a:t>S</a:t>
            </a:r>
            <a:r>
              <a:rPr lang="en-US" sz="1400" dirty="0" smtClean="0">
                <a:solidFill>
                  <a:srgbClr val="008000"/>
                </a:solidFill>
                <a:latin typeface="Arial" pitchFamily="34" charset="0"/>
                <a:cs typeface="Arial" pitchFamily="34" charset="0"/>
              </a:rPr>
              <a:t>.</a:t>
            </a:r>
          </a:p>
        </p:txBody>
      </p:sp>
      <p:sp>
        <p:nvSpPr>
          <p:cNvPr id="11" name="Footer Placeholder 10"/>
          <p:cNvSpPr>
            <a:spLocks noGrp="1"/>
          </p:cNvSpPr>
          <p:nvPr>
            <p:ph type="ftr" sz="quarter" idx="11"/>
          </p:nvPr>
        </p:nvSpPr>
        <p:spPr/>
        <p:txBody>
          <a:bodyPr/>
          <a:lstStyle/>
          <a:p>
            <a:r>
              <a:rPr lang="en-US" smtClean="0"/>
              <a:t>J. Leskovec, A. Rajaraman, J. Ullman: Mining of Massive Datasets, http://www.mmds.org</a:t>
            </a:r>
            <a:endParaRPr lang="en-US"/>
          </a:p>
        </p:txBody>
      </p:sp>
    </p:spTree>
    <p:extLst>
      <p:ext uri="{BB962C8B-B14F-4D97-AF65-F5344CB8AC3E}">
        <p14:creationId xmlns:p14="http://schemas.microsoft.com/office/powerpoint/2010/main" val="36117147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Sparse Matrix Encoding</a:t>
            </a:r>
          </a:p>
        </p:txBody>
      </p:sp>
      <p:sp>
        <p:nvSpPr>
          <p:cNvPr id="93187" name="Rectangle 3"/>
          <p:cNvSpPr>
            <a:spLocks noGrp="1"/>
          </p:cNvSpPr>
          <p:nvPr>
            <p:ph idx="1"/>
          </p:nvPr>
        </p:nvSpPr>
        <p:spPr/>
        <p:txBody>
          <a:bodyPr/>
          <a:lstStyle/>
          <a:p>
            <a:r>
              <a:rPr lang="en-US" b="1" dirty="0" smtClean="0">
                <a:solidFill>
                  <a:srgbClr val="D60093"/>
                </a:solidFill>
              </a:rPr>
              <a:t>Encode sparse matrix using only nonzero entries</a:t>
            </a:r>
          </a:p>
          <a:p>
            <a:pPr lvl="1"/>
            <a:r>
              <a:rPr lang="en-US" dirty="0" smtClean="0"/>
              <a:t>Space proportional roughly to number of links</a:t>
            </a:r>
          </a:p>
          <a:p>
            <a:pPr lvl="1"/>
            <a:r>
              <a:rPr lang="en-US" dirty="0"/>
              <a:t>S</a:t>
            </a:r>
            <a:r>
              <a:rPr lang="en-US" dirty="0" smtClean="0"/>
              <a:t>ay 10N, or 4*10*1 billion = 40GB</a:t>
            </a:r>
          </a:p>
          <a:p>
            <a:pPr lvl="1"/>
            <a:r>
              <a:rPr lang="en-US" b="1" dirty="0"/>
              <a:t>S</a:t>
            </a:r>
            <a:r>
              <a:rPr lang="en-US" b="1" dirty="0" smtClean="0"/>
              <a:t>till won’t fit in memory, but will fit on disk</a:t>
            </a:r>
          </a:p>
        </p:txBody>
      </p:sp>
      <p:sp>
        <p:nvSpPr>
          <p:cNvPr id="10" name="Footer Placeholder 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53</a:t>
            </a:fld>
            <a:endParaRPr lang="en-US"/>
          </a:p>
        </p:txBody>
      </p:sp>
      <p:graphicFrame>
        <p:nvGraphicFramePr>
          <p:cNvPr id="93211" name="Group 27"/>
          <p:cNvGraphicFramePr>
            <a:graphicFrameLocks noGrp="1"/>
          </p:cNvGraphicFramePr>
          <p:nvPr>
            <p:extLst>
              <p:ext uri="{D42A27DB-BD31-4B8C-83A1-F6EECF244321}">
                <p14:modId xmlns:p14="http://schemas.microsoft.com/office/powerpoint/2010/main" val="1012715888"/>
              </p:ext>
            </p:extLst>
          </p:nvPr>
        </p:nvGraphicFramePr>
        <p:xfrm>
          <a:off x="2057400" y="4648200"/>
          <a:ext cx="5410200" cy="1447801"/>
        </p:xfrm>
        <a:graphic>
          <a:graphicData uri="http://schemas.openxmlformats.org/drawingml/2006/table">
            <a:tbl>
              <a:tblPr/>
              <a:tblGrid>
                <a:gridCol w="1117600">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3178175">
                  <a:extLst>
                    <a:ext uri="{9D8B030D-6E8A-4147-A177-3AD203B41FA5}">
                      <a16:colId xmlns:a16="http://schemas.microsoft.com/office/drawing/2014/main" val="20002"/>
                    </a:ext>
                  </a:extLst>
                </a:gridCol>
              </a:tblGrid>
              <a:tr h="46831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1, 5, 7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17, 64, 113, 117, 245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3206" name="Text Box 22"/>
          <p:cNvSpPr txBox="1">
            <a:spLocks noChangeArrowheads="1"/>
          </p:cNvSpPr>
          <p:nvPr/>
        </p:nvSpPr>
        <p:spPr bwMode="auto">
          <a:xfrm>
            <a:off x="2101850" y="3985781"/>
            <a:ext cx="1026243" cy="707886"/>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a:p>
            <a:pPr eaLnBrk="0" hangingPunct="0"/>
            <a:r>
              <a:rPr lang="en-US" sz="2000" b="1" dirty="0">
                <a:solidFill>
                  <a:srgbClr val="008000"/>
                </a:solidFill>
                <a:latin typeface="Arial" pitchFamily="34" charset="0"/>
                <a:ea typeface="ＭＳ Ｐゴシック" pitchFamily="-32" charset="-128"/>
                <a:cs typeface="Arial" pitchFamily="34" charset="0"/>
              </a:rPr>
              <a:t>node</a:t>
            </a:r>
          </a:p>
        </p:txBody>
      </p:sp>
      <p:sp>
        <p:nvSpPr>
          <p:cNvPr id="93207" name="Text Box 23"/>
          <p:cNvSpPr txBox="1">
            <a:spLocks noChangeArrowheads="1"/>
          </p:cNvSpPr>
          <p:nvPr/>
        </p:nvSpPr>
        <p:spPr bwMode="auto">
          <a:xfrm>
            <a:off x="3149311" y="4202833"/>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3208" name="Text Box 24"/>
          <p:cNvSpPr txBox="1">
            <a:spLocks noChangeArrowheads="1"/>
          </p:cNvSpPr>
          <p:nvPr/>
        </p:nvSpPr>
        <p:spPr bwMode="auto">
          <a:xfrm>
            <a:off x="4343400" y="4209472"/>
            <a:ext cx="2379177"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 nodes</a:t>
            </a:r>
          </a:p>
        </p:txBody>
      </p:sp>
    </p:spTree>
    <p:extLst>
      <p:ext uri="{BB962C8B-B14F-4D97-AF65-F5344CB8AC3E}">
        <p14:creationId xmlns:p14="http://schemas.microsoft.com/office/powerpoint/2010/main" val="35119629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832802" y="2642616"/>
            <a:ext cx="6939598" cy="19050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smtClean="0"/>
              <a:t>Basic Algorithm: Update Step</a:t>
            </a:r>
          </a:p>
        </p:txBody>
      </p:sp>
      <p:sp>
        <p:nvSpPr>
          <p:cNvPr id="44" name="Content Placeholder 43"/>
          <p:cNvSpPr>
            <a:spLocks noGrp="1"/>
          </p:cNvSpPr>
          <p:nvPr>
            <p:ph idx="1"/>
          </p:nvPr>
        </p:nvSpPr>
        <p:spPr>
          <a:xfrm>
            <a:off x="457200" y="1295400"/>
            <a:ext cx="8229600" cy="1447800"/>
          </a:xfrm>
        </p:spPr>
        <p:txBody>
          <a:bodyPr>
            <a:normAutofit fontScale="92500" lnSpcReduction="10000"/>
          </a:bodyPr>
          <a:lstStyle/>
          <a:p>
            <a:r>
              <a:rPr lang="en-US" b="1" dirty="0" smtClean="0">
                <a:solidFill>
                  <a:srgbClr val="D60093"/>
                </a:solidFill>
              </a:rPr>
              <a:t>Assume enough RAM to fit </a:t>
            </a:r>
            <a:r>
              <a:rPr lang="en-US" b="1" i="1" dirty="0" err="1" smtClean="0">
                <a:solidFill>
                  <a:srgbClr val="D60093"/>
                </a:solidFill>
              </a:rPr>
              <a:t>r</a:t>
            </a:r>
            <a:r>
              <a:rPr lang="en-US" b="1" i="1" baseline="30000" dirty="0" err="1" smtClean="0">
                <a:solidFill>
                  <a:srgbClr val="D60093"/>
                </a:solidFill>
              </a:rPr>
              <a:t>new</a:t>
            </a:r>
            <a:r>
              <a:rPr lang="en-US" b="1" dirty="0" smtClean="0">
                <a:solidFill>
                  <a:srgbClr val="D60093"/>
                </a:solidFill>
              </a:rPr>
              <a:t> into memory</a:t>
            </a:r>
          </a:p>
          <a:p>
            <a:pPr lvl="1"/>
            <a:r>
              <a:rPr lang="en-US" dirty="0" smtClean="0"/>
              <a:t>Store </a:t>
            </a:r>
            <a:r>
              <a:rPr lang="en-US" b="1" i="1" dirty="0" err="1" smtClean="0"/>
              <a:t>r</a:t>
            </a:r>
            <a:r>
              <a:rPr lang="en-US" i="1" baseline="30000" dirty="0" err="1" smtClean="0"/>
              <a:t>old</a:t>
            </a:r>
            <a:r>
              <a:rPr lang="en-US" dirty="0" smtClean="0"/>
              <a:t> and matrix </a:t>
            </a:r>
            <a:r>
              <a:rPr lang="en-US" b="1" dirty="0" smtClean="0"/>
              <a:t>M</a:t>
            </a:r>
            <a:r>
              <a:rPr lang="en-US" dirty="0" smtClean="0"/>
              <a:t> on disk</a:t>
            </a:r>
          </a:p>
          <a:p>
            <a:r>
              <a:rPr lang="en-US" b="1" dirty="0" smtClean="0">
                <a:solidFill>
                  <a:srgbClr val="0000FF"/>
                </a:solidFill>
              </a:rPr>
              <a:t>1 step of power-iteration is:</a:t>
            </a:r>
          </a:p>
        </p:txBody>
      </p:sp>
      <p:sp>
        <p:nvSpPr>
          <p:cNvPr id="43" name="Footer Placeholder 42"/>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42" name="Slide Number Placeholder 41"/>
          <p:cNvSpPr>
            <a:spLocks noGrp="1"/>
          </p:cNvSpPr>
          <p:nvPr>
            <p:ph type="sldNum" sz="quarter" idx="12"/>
          </p:nvPr>
        </p:nvSpPr>
        <p:spPr/>
        <p:txBody>
          <a:bodyPr/>
          <a:lstStyle/>
          <a:p>
            <a:fld id="{19B12225-5612-419B-A8D5-4B8EEE4C217E}" type="slidenum">
              <a:rPr lang="en-US" smtClean="0"/>
              <a:pPr/>
              <a:t>54</a:t>
            </a:fld>
            <a:endParaRPr lang="en-US"/>
          </a:p>
        </p:txBody>
      </p:sp>
      <p:sp>
        <p:nvSpPr>
          <p:cNvPr id="97283" name="Rectangle 3"/>
          <p:cNvSpPr>
            <a:spLocks noChangeArrowheads="1"/>
          </p:cNvSpPr>
          <p:nvPr/>
        </p:nvSpPr>
        <p:spPr bwMode="auto">
          <a:xfrm>
            <a:off x="2590800" y="4995862"/>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nvGrpSpPr>
          <p:cNvPr id="2" name="Group 4"/>
          <p:cNvGrpSpPr>
            <a:grpSpLocks/>
          </p:cNvGrpSpPr>
          <p:nvPr/>
        </p:nvGrpSpPr>
        <p:grpSpPr bwMode="auto">
          <a:xfrm>
            <a:off x="1371600" y="4648200"/>
            <a:ext cx="457200" cy="2133600"/>
            <a:chOff x="1008" y="1968"/>
            <a:chExt cx="192" cy="1344"/>
          </a:xfrm>
        </p:grpSpPr>
        <p:sp>
          <p:nvSpPr>
            <p:cNvPr id="97285" name="Rectangle 5"/>
            <p:cNvSpPr>
              <a:spLocks noChangeArrowheads="1"/>
            </p:cNvSpPr>
            <p:nvPr/>
          </p:nvSpPr>
          <p:spPr bwMode="auto">
            <a:xfrm>
              <a:off x="1008" y="1968"/>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6" name="Rectangle 6"/>
            <p:cNvSpPr>
              <a:spLocks noChangeArrowheads="1"/>
            </p:cNvSpPr>
            <p:nvPr/>
          </p:nvSpPr>
          <p:spPr bwMode="auto">
            <a:xfrm>
              <a:off x="1008" y="216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87" name="Rectangle 7"/>
            <p:cNvSpPr>
              <a:spLocks noChangeArrowheads="1"/>
            </p:cNvSpPr>
            <p:nvPr/>
          </p:nvSpPr>
          <p:spPr bwMode="auto">
            <a:xfrm>
              <a:off x="1008" y="2352"/>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8" name="Rectangle 8"/>
            <p:cNvSpPr>
              <a:spLocks noChangeArrowheads="1"/>
            </p:cNvSpPr>
            <p:nvPr/>
          </p:nvSpPr>
          <p:spPr bwMode="auto">
            <a:xfrm>
              <a:off x="1008" y="2544"/>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9" name="Rectangle 9"/>
            <p:cNvSpPr>
              <a:spLocks noChangeArrowheads="1"/>
            </p:cNvSpPr>
            <p:nvPr/>
          </p:nvSpPr>
          <p:spPr bwMode="auto">
            <a:xfrm>
              <a:off x="1008" y="2736"/>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90" name="Rectangle 10"/>
            <p:cNvSpPr>
              <a:spLocks noChangeArrowheads="1"/>
            </p:cNvSpPr>
            <p:nvPr/>
          </p:nvSpPr>
          <p:spPr bwMode="auto">
            <a:xfrm>
              <a:off x="1008" y="2928"/>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1" name="Rectangle 11"/>
            <p:cNvSpPr>
              <a:spLocks noChangeArrowheads="1"/>
            </p:cNvSpPr>
            <p:nvPr/>
          </p:nvSpPr>
          <p:spPr bwMode="auto">
            <a:xfrm>
              <a:off x="1008" y="312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sp>
        <p:nvSpPr>
          <p:cNvPr id="97292" name="Rectangle 12"/>
          <p:cNvSpPr>
            <a:spLocks noChangeArrowheads="1"/>
          </p:cNvSpPr>
          <p:nvPr/>
        </p:nvSpPr>
        <p:spPr bwMode="auto">
          <a:xfrm>
            <a:off x="7543800" y="46482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3" name="Rectangle 13"/>
          <p:cNvSpPr>
            <a:spLocks noChangeArrowheads="1"/>
          </p:cNvSpPr>
          <p:nvPr/>
        </p:nvSpPr>
        <p:spPr bwMode="auto">
          <a:xfrm>
            <a:off x="75438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4" name="Rectangle 14"/>
          <p:cNvSpPr>
            <a:spLocks noChangeArrowheads="1"/>
          </p:cNvSpPr>
          <p:nvPr/>
        </p:nvSpPr>
        <p:spPr bwMode="auto">
          <a:xfrm>
            <a:off x="75438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5" name="Rectangle 15"/>
          <p:cNvSpPr>
            <a:spLocks noChangeArrowheads="1"/>
          </p:cNvSpPr>
          <p:nvPr/>
        </p:nvSpPr>
        <p:spPr bwMode="auto">
          <a:xfrm>
            <a:off x="7543800" y="55626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6" name="Rectangle 16"/>
          <p:cNvSpPr>
            <a:spLocks noChangeArrowheads="1"/>
          </p:cNvSpPr>
          <p:nvPr/>
        </p:nvSpPr>
        <p:spPr bwMode="auto">
          <a:xfrm>
            <a:off x="7543800" y="5867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7" name="Rectangle 17"/>
          <p:cNvSpPr>
            <a:spLocks noChangeArrowheads="1"/>
          </p:cNvSpPr>
          <p:nvPr/>
        </p:nvSpPr>
        <p:spPr bwMode="auto">
          <a:xfrm>
            <a:off x="7543800" y="6172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8" name="Rectangle 18"/>
          <p:cNvSpPr>
            <a:spLocks noChangeArrowheads="1"/>
          </p:cNvSpPr>
          <p:nvPr/>
        </p:nvSpPr>
        <p:spPr bwMode="auto">
          <a:xfrm>
            <a:off x="7543800" y="6477000"/>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97343" name="Group 63"/>
          <p:cNvGraphicFramePr>
            <a:graphicFrameLocks noGrp="1"/>
          </p:cNvGraphicFramePr>
          <p:nvPr>
            <p:extLst>
              <p:ext uri="{D42A27DB-BD31-4B8C-83A1-F6EECF244321}">
                <p14:modId xmlns:p14="http://schemas.microsoft.com/office/powerpoint/2010/main" val="1407358126"/>
              </p:ext>
            </p:extLst>
          </p:nvPr>
        </p:nvGraphicFramePr>
        <p:xfrm>
          <a:off x="2590800" y="4953000"/>
          <a:ext cx="4343400" cy="1371600"/>
        </p:xfrm>
        <a:graphic>
          <a:graphicData uri="http://schemas.openxmlformats.org/drawingml/2006/table">
            <a:tbl>
              <a:tblPr/>
              <a:tblGrid>
                <a:gridCol w="1139825">
                  <a:extLst>
                    <a:ext uri="{9D8B030D-6E8A-4147-A177-3AD203B41FA5}">
                      <a16:colId xmlns:a16="http://schemas.microsoft.com/office/drawing/2014/main" val="20000"/>
                    </a:ext>
                  </a:extLst>
                </a:gridCol>
                <a:gridCol w="755650">
                  <a:extLst>
                    <a:ext uri="{9D8B030D-6E8A-4147-A177-3AD203B41FA5}">
                      <a16:colId xmlns:a16="http://schemas.microsoft.com/office/drawing/2014/main" val="20001"/>
                    </a:ext>
                  </a:extLst>
                </a:gridCol>
                <a:gridCol w="2447925">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1, 5, 6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17, 64, 113, 117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7317" name="Text Box 37"/>
          <p:cNvSpPr txBox="1">
            <a:spLocks noChangeArrowheads="1"/>
          </p:cNvSpPr>
          <p:nvPr/>
        </p:nvSpPr>
        <p:spPr bwMode="auto">
          <a:xfrm>
            <a:off x="2667000" y="4598987"/>
            <a:ext cx="1026243" cy="400110"/>
          </a:xfrm>
          <a:prstGeom prst="rect">
            <a:avLst/>
          </a:prstGeom>
          <a:noFill/>
          <a:ln w="9525">
            <a:noFill/>
            <a:miter lim="800000"/>
            <a:headEnd/>
            <a:tailEnd/>
          </a:ln>
          <a:effectLst/>
        </p:spPr>
        <p:txBody>
          <a:bodyPr wrap="none">
            <a:spAutoFit/>
          </a:bodyPr>
          <a:lstStyle/>
          <a:p>
            <a:pPr eaLnBrk="0" hangingPunct="0"/>
            <a:r>
              <a:rPr lang="en-US" sz="2000" b="1" dirty="0" smtClean="0">
                <a:solidFill>
                  <a:srgbClr val="008000"/>
                </a:solidFill>
                <a:latin typeface="Arial" pitchFamily="34" charset="0"/>
                <a:ea typeface="ＭＳ Ｐゴシック" pitchFamily="-32" charset="-128"/>
                <a:cs typeface="Arial" pitchFamily="34" charset="0"/>
              </a:rPr>
              <a:t>source</a:t>
            </a:r>
            <a:endParaRPr lang="en-US" sz="2000" b="1" dirty="0">
              <a:solidFill>
                <a:srgbClr val="008000"/>
              </a:solidFill>
              <a:latin typeface="Arial" pitchFamily="34" charset="0"/>
              <a:ea typeface="ＭＳ Ｐゴシック" pitchFamily="-32" charset="-128"/>
              <a:cs typeface="Arial" pitchFamily="34" charset="0"/>
            </a:endParaRPr>
          </a:p>
        </p:txBody>
      </p:sp>
      <p:sp>
        <p:nvSpPr>
          <p:cNvPr id="97318" name="Text Box 38"/>
          <p:cNvSpPr txBox="1">
            <a:spLocks noChangeArrowheads="1"/>
          </p:cNvSpPr>
          <p:nvPr/>
        </p:nvSpPr>
        <p:spPr bwMode="auto">
          <a:xfrm>
            <a:off x="3621957"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7319" name="Text Box 39"/>
          <p:cNvSpPr txBox="1">
            <a:spLocks noChangeArrowheads="1"/>
          </p:cNvSpPr>
          <p:nvPr/>
        </p:nvSpPr>
        <p:spPr bwMode="auto">
          <a:xfrm>
            <a:off x="4696372" y="4598987"/>
            <a:ext cx="1552028"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a:t>
            </a:r>
          </a:p>
        </p:txBody>
      </p:sp>
      <p:sp>
        <p:nvSpPr>
          <p:cNvPr id="97320" name="Text Box 40"/>
          <p:cNvSpPr txBox="1">
            <a:spLocks noChangeArrowheads="1"/>
          </p:cNvSpPr>
          <p:nvPr/>
        </p:nvSpPr>
        <p:spPr bwMode="auto">
          <a:xfrm>
            <a:off x="1066800" y="4620768"/>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1" name="Text Box 41"/>
          <p:cNvSpPr txBox="1">
            <a:spLocks noChangeArrowheads="1"/>
          </p:cNvSpPr>
          <p:nvPr/>
        </p:nvSpPr>
        <p:spPr bwMode="auto">
          <a:xfrm>
            <a:off x="1066800" y="49096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2" name="Text Box 42"/>
          <p:cNvSpPr txBox="1">
            <a:spLocks noChangeArrowheads="1"/>
          </p:cNvSpPr>
          <p:nvPr/>
        </p:nvSpPr>
        <p:spPr bwMode="auto">
          <a:xfrm>
            <a:off x="1066800" y="52144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23" name="Text Box 43"/>
          <p:cNvSpPr txBox="1">
            <a:spLocks noChangeArrowheads="1"/>
          </p:cNvSpPr>
          <p:nvPr/>
        </p:nvSpPr>
        <p:spPr bwMode="auto">
          <a:xfrm>
            <a:off x="1066800" y="5535168"/>
            <a:ext cx="325438" cy="396875"/>
          </a:xfrm>
          <a:prstGeom prst="rect">
            <a:avLst/>
          </a:prstGeom>
          <a:noFill/>
          <a:ln w="9525">
            <a:noFill/>
            <a:miter lim="800000"/>
            <a:headEnd/>
            <a:tailEnd/>
          </a:ln>
          <a:effectLst/>
        </p:spPr>
        <p:txBody>
          <a:bodyPr wrap="none">
            <a:spAutoFit/>
          </a:bodyPr>
          <a:lstStyle/>
          <a:p>
            <a:pPr eaLnBrk="0" hangingPunct="0"/>
            <a:r>
              <a:rPr lang="en-US" sz="2000" dirty="0">
                <a:ea typeface="ＭＳ Ｐゴシック" pitchFamily="-32" charset="-128"/>
              </a:rPr>
              <a:t>3</a:t>
            </a:r>
          </a:p>
        </p:txBody>
      </p:sp>
      <p:sp>
        <p:nvSpPr>
          <p:cNvPr id="97324" name="Text Box 44"/>
          <p:cNvSpPr txBox="1">
            <a:spLocks noChangeArrowheads="1"/>
          </p:cNvSpPr>
          <p:nvPr/>
        </p:nvSpPr>
        <p:spPr bwMode="auto">
          <a:xfrm>
            <a:off x="1066800" y="58240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25" name="Text Box 45"/>
          <p:cNvSpPr txBox="1">
            <a:spLocks noChangeArrowheads="1"/>
          </p:cNvSpPr>
          <p:nvPr/>
        </p:nvSpPr>
        <p:spPr bwMode="auto">
          <a:xfrm>
            <a:off x="1066800" y="61288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26" name="Text Box 46"/>
          <p:cNvSpPr txBox="1">
            <a:spLocks noChangeArrowheads="1"/>
          </p:cNvSpPr>
          <p:nvPr/>
        </p:nvSpPr>
        <p:spPr bwMode="auto">
          <a:xfrm>
            <a:off x="1046163" y="6433693"/>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27" name="Text Box 47"/>
          <p:cNvSpPr txBox="1">
            <a:spLocks noChangeArrowheads="1"/>
          </p:cNvSpPr>
          <p:nvPr/>
        </p:nvSpPr>
        <p:spPr bwMode="auto">
          <a:xfrm>
            <a:off x="7945438" y="45720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8" name="Text Box 48"/>
          <p:cNvSpPr txBox="1">
            <a:spLocks noChangeArrowheads="1"/>
          </p:cNvSpPr>
          <p:nvPr/>
        </p:nvSpPr>
        <p:spPr bwMode="auto">
          <a:xfrm>
            <a:off x="7945438" y="48609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9" name="Text Box 49"/>
          <p:cNvSpPr txBox="1">
            <a:spLocks noChangeArrowheads="1"/>
          </p:cNvSpPr>
          <p:nvPr/>
        </p:nvSpPr>
        <p:spPr bwMode="auto">
          <a:xfrm>
            <a:off x="7945438" y="51657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30" name="Text Box 50"/>
          <p:cNvSpPr txBox="1">
            <a:spLocks noChangeArrowheads="1"/>
          </p:cNvSpPr>
          <p:nvPr/>
        </p:nvSpPr>
        <p:spPr bwMode="auto">
          <a:xfrm>
            <a:off x="7945438" y="54864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97331" name="Text Box 51"/>
          <p:cNvSpPr txBox="1">
            <a:spLocks noChangeArrowheads="1"/>
          </p:cNvSpPr>
          <p:nvPr/>
        </p:nvSpPr>
        <p:spPr bwMode="auto">
          <a:xfrm>
            <a:off x="7945438" y="57753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32" name="Text Box 52"/>
          <p:cNvSpPr txBox="1">
            <a:spLocks noChangeArrowheads="1"/>
          </p:cNvSpPr>
          <p:nvPr/>
        </p:nvSpPr>
        <p:spPr bwMode="auto">
          <a:xfrm>
            <a:off x="7945438" y="60801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33" name="Text Box 53"/>
          <p:cNvSpPr txBox="1">
            <a:spLocks noChangeArrowheads="1"/>
          </p:cNvSpPr>
          <p:nvPr/>
        </p:nvSpPr>
        <p:spPr bwMode="auto">
          <a:xfrm>
            <a:off x="7924800" y="6384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34" name="Text Box 54"/>
          <p:cNvSpPr txBox="1">
            <a:spLocks noChangeArrowheads="1"/>
          </p:cNvSpPr>
          <p:nvPr/>
        </p:nvSpPr>
        <p:spPr bwMode="auto">
          <a:xfrm>
            <a:off x="1508125" y="4162425"/>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97335" name="Text Box 55"/>
          <p:cNvSpPr txBox="1">
            <a:spLocks noChangeArrowheads="1"/>
          </p:cNvSpPr>
          <p:nvPr/>
        </p:nvSpPr>
        <p:spPr bwMode="auto">
          <a:xfrm>
            <a:off x="1828800" y="4579874"/>
            <a:ext cx="615874"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new</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6" name="Text Box 56"/>
          <p:cNvSpPr txBox="1">
            <a:spLocks noChangeArrowheads="1"/>
          </p:cNvSpPr>
          <p:nvPr/>
        </p:nvSpPr>
        <p:spPr bwMode="auto">
          <a:xfrm>
            <a:off x="7067275" y="4572000"/>
            <a:ext cx="540533"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old</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7" name="Text Box 57"/>
          <p:cNvSpPr txBox="1">
            <a:spLocks noChangeArrowheads="1"/>
          </p:cNvSpPr>
          <p:nvPr/>
        </p:nvSpPr>
        <p:spPr bwMode="auto">
          <a:xfrm>
            <a:off x="838200" y="2590800"/>
            <a:ext cx="7772400" cy="1938992"/>
          </a:xfrm>
          <a:prstGeom prst="rect">
            <a:avLst/>
          </a:prstGeom>
          <a:noFill/>
          <a:ln w="28575">
            <a:noFill/>
            <a:miter lim="800000"/>
            <a:headEnd/>
            <a:tailEnd/>
          </a:ln>
          <a:effectLst/>
        </p:spPr>
        <p:txBody>
          <a:bodyPr wrap="square">
            <a:spAutoFit/>
          </a:bodyPr>
          <a:lstStyle/>
          <a:p>
            <a:pPr eaLnBrk="0" hangingPunct="0"/>
            <a:r>
              <a:rPr lang="en-US" sz="2400" b="1" dirty="0">
                <a:solidFill>
                  <a:srgbClr val="008000"/>
                </a:solidFill>
                <a:latin typeface="Arial" pitchFamily="34" charset="0"/>
                <a:ea typeface="ＭＳ Ｐゴシック" pitchFamily="-32" charset="-128"/>
                <a:cs typeface="Arial" pitchFamily="34" charset="0"/>
              </a:rPr>
              <a:t>Initialize</a:t>
            </a:r>
            <a:r>
              <a:rPr lang="en-US" sz="2400" dirty="0">
                <a:solidFill>
                  <a:srgbClr val="008000"/>
                </a:solidFill>
                <a:latin typeface="Arial" pitchFamily="34" charset="0"/>
                <a:ea typeface="ＭＳ Ｐゴシック" pitchFamily="-32" charset="-128"/>
                <a:cs typeface="Arial" pitchFamily="34" charset="0"/>
              </a:rPr>
              <a:t> all entries of</a:t>
            </a:r>
            <a:r>
              <a:rPr lang="en-US" sz="2400" dirty="0">
                <a:latin typeface="Arial" pitchFamily="34" charset="0"/>
                <a:ea typeface="ＭＳ Ｐゴシック" pitchFamily="-32" charset="-128"/>
                <a:cs typeface="Arial" pitchFamily="34" charset="0"/>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new</a:t>
            </a:r>
            <a:r>
              <a:rPr lang="en-US" sz="2400" b="1" baseline="30000" dirty="0" smtClean="0">
                <a:latin typeface="Arial" pitchFamily="34" charset="0"/>
                <a:ea typeface="ＭＳ Ｐゴシック" pitchFamily="-32" charset="-128"/>
                <a:cs typeface="Arial" pitchFamily="34" charset="0"/>
              </a:rPr>
              <a:t> </a:t>
            </a:r>
            <a:r>
              <a:rPr lang="en-US" sz="2400" dirty="0" smtClean="0">
                <a:latin typeface="Arial" pitchFamily="34" charset="0"/>
                <a:ea typeface="ＭＳ Ｐゴシック" pitchFamily="-32" charset="-128"/>
                <a:cs typeface="Arial" pitchFamily="34" charset="0"/>
              </a:rPr>
              <a:t>= </a:t>
            </a:r>
            <a:r>
              <a:rPr lang="en-US" sz="2400" b="1" dirty="0" smtClean="0">
                <a:latin typeface="Arial" pitchFamily="34" charset="0"/>
                <a:ea typeface="ＭＳ Ｐゴシック" pitchFamily="-32" charset="-128"/>
                <a:cs typeface="Arial" pitchFamily="34" charset="0"/>
              </a:rPr>
              <a:t>(</a:t>
            </a:r>
            <a:r>
              <a:rPr lang="en-US" sz="2400" b="1" dirty="0">
                <a:latin typeface="Arial" pitchFamily="34" charset="0"/>
                <a:ea typeface="ＭＳ Ｐゴシック" pitchFamily="-32" charset="-128"/>
                <a:cs typeface="Arial" pitchFamily="34" charset="0"/>
              </a:rPr>
              <a:t>1-</a:t>
            </a:r>
            <a:r>
              <a:rPr lang="en-US" sz="2400" b="1" dirty="0">
                <a:latin typeface="Arial" pitchFamily="34" charset="0"/>
                <a:ea typeface="ＭＳ Ｐゴシック" pitchFamily="-32" charset="-128"/>
                <a:cs typeface="Arial" pitchFamily="34" charset="0"/>
                <a:sym typeface="Symbol" pitchFamily="18" charset="2"/>
              </a:rPr>
              <a:t></a:t>
            </a:r>
            <a:r>
              <a:rPr lang="en-US" sz="2400" b="1" dirty="0" smtClean="0">
                <a:latin typeface="Arial" pitchFamily="34" charset="0"/>
                <a:ea typeface="ＭＳ Ｐゴシック" pitchFamily="-32" charset="-128"/>
                <a:cs typeface="Arial" pitchFamily="34" charset="0"/>
              </a:rPr>
              <a:t>) / N</a:t>
            </a:r>
            <a:endParaRPr lang="en-US" sz="2400" b="1" dirty="0">
              <a:latin typeface="Arial" pitchFamily="34" charset="0"/>
              <a:ea typeface="ＭＳ Ｐゴシック" pitchFamily="-32" charset="-128"/>
              <a:cs typeface="Arial" pitchFamily="34" charset="0"/>
            </a:endParaRPr>
          </a:p>
          <a:p>
            <a:pPr eaLnBrk="0" hangingPunct="0"/>
            <a:r>
              <a:rPr lang="en-US" sz="2400" dirty="0">
                <a:solidFill>
                  <a:srgbClr val="008000"/>
                </a:solidFill>
                <a:latin typeface="Arial" pitchFamily="34" charset="0"/>
                <a:ea typeface="ＭＳ Ｐゴシック" pitchFamily="-32" charset="-128"/>
                <a:cs typeface="Arial" pitchFamily="34" charset="0"/>
              </a:rPr>
              <a:t>For each page</a:t>
            </a:r>
            <a:r>
              <a:rPr lang="en-US" sz="2400" dirty="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(of out-degree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a:t>
            </a:r>
            <a:endParaRPr lang="en-US" sz="2400" dirty="0">
              <a:latin typeface="Arial" pitchFamily="34" charset="0"/>
              <a:ea typeface="ＭＳ Ｐゴシック" pitchFamily="-32" charset="-128"/>
              <a:cs typeface="Arial" pitchFamily="34" charset="0"/>
            </a:endParaRPr>
          </a:p>
          <a:p>
            <a:pPr eaLnBrk="0" hangingPunct="0"/>
            <a:r>
              <a:rPr lang="en-US" sz="2400" dirty="0">
                <a:solidFill>
                  <a:srgbClr val="008000"/>
                </a:solidFill>
                <a:latin typeface="Arial" pitchFamily="34" charset="0"/>
                <a:ea typeface="ＭＳ Ｐゴシック" pitchFamily="-32" charset="-128"/>
                <a:cs typeface="Arial" pitchFamily="34" charset="0"/>
              </a:rPr>
              <a:t> </a:t>
            </a:r>
            <a:r>
              <a:rPr lang="en-US" sz="2400" dirty="0" smtClean="0">
                <a:solidFill>
                  <a:srgbClr val="008000"/>
                </a:solidFill>
                <a:latin typeface="Arial" pitchFamily="34" charset="0"/>
                <a:ea typeface="ＭＳ Ｐゴシック" pitchFamily="-32" charset="-128"/>
                <a:cs typeface="Arial" pitchFamily="34" charset="0"/>
              </a:rPr>
              <a:t> Read </a:t>
            </a:r>
            <a:r>
              <a:rPr lang="en-US" sz="2400" dirty="0">
                <a:solidFill>
                  <a:srgbClr val="008000"/>
                </a:solidFill>
                <a:latin typeface="Arial" pitchFamily="34" charset="0"/>
                <a:ea typeface="ＭＳ Ｐゴシック" pitchFamily="-32" charset="-128"/>
                <a:cs typeface="Arial" pitchFamily="34" charset="0"/>
              </a:rPr>
              <a:t>into memory:</a:t>
            </a:r>
            <a:r>
              <a:rPr lang="en-US" sz="2400" dirty="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dest</a:t>
            </a:r>
            <a:r>
              <a:rPr lang="en-US" sz="2400" b="1" i="1" baseline="-25000" dirty="0">
                <a:latin typeface="Arial" pitchFamily="34" charset="0"/>
                <a:ea typeface="ＭＳ Ｐゴシック" pitchFamily="-32" charset="-128"/>
                <a:cs typeface="Arial" pitchFamily="34" charset="0"/>
              </a:rPr>
              <a:t>1</a:t>
            </a:r>
            <a:r>
              <a:rPr lang="en-US" sz="2400" b="1" i="1" dirty="0" smtClean="0">
                <a:latin typeface="Arial" pitchFamily="34" charset="0"/>
                <a:ea typeface="ＭＳ Ｐゴシック" pitchFamily="-32" charset="-128"/>
                <a:cs typeface="Arial" pitchFamily="34" charset="0"/>
              </a:rPr>
              <a:t>, …, </a:t>
            </a:r>
            <a:r>
              <a:rPr lang="en-US" sz="2400" b="1" i="1" dirty="0" err="1" smtClean="0">
                <a:latin typeface="Arial" pitchFamily="34" charset="0"/>
                <a:ea typeface="ＭＳ Ｐゴシック" pitchFamily="-32" charset="-128"/>
                <a:cs typeface="Arial" pitchFamily="34" charset="0"/>
              </a:rPr>
              <a:t>dest</a:t>
            </a:r>
            <a:r>
              <a:rPr lang="en-US" sz="2400" b="1" i="1" baseline="-25000" dirty="0" err="1" smtClean="0">
                <a:latin typeface="Arial" pitchFamily="34" charset="0"/>
                <a:ea typeface="ＭＳ Ｐゴシック" pitchFamily="-32" charset="-128"/>
                <a:cs typeface="Arial" pitchFamily="34" charset="0"/>
              </a:rPr>
              <a:t>d</a:t>
            </a:r>
            <a:r>
              <a:rPr lang="en-US" sz="1600" b="1" i="1" baseline="-25000" dirty="0" err="1" smtClean="0">
                <a:latin typeface="Arial" pitchFamily="34" charset="0"/>
                <a:ea typeface="ＭＳ Ｐゴシック" pitchFamily="-32" charset="-128"/>
                <a:cs typeface="Arial" pitchFamily="34" charset="0"/>
              </a:rPr>
              <a:t>i</a:t>
            </a:r>
            <a:r>
              <a:rPr lang="en-US" sz="2400" dirty="0" smtClean="0">
                <a:latin typeface="Arial" pitchFamily="34" charset="0"/>
                <a:ea typeface="ＭＳ Ｐゴシック" pitchFamily="-32" charset="-128"/>
                <a:cs typeface="Arial" pitchFamily="34" charset="0"/>
              </a:rPr>
              <a:t>, </a:t>
            </a:r>
            <a:r>
              <a:rPr lang="en-US" sz="2400" b="1" i="1" dirty="0" err="1" smtClean="0">
                <a:latin typeface="Arial" pitchFamily="34" charset="0"/>
                <a:ea typeface="ＭＳ Ｐゴシック" pitchFamily="-32" charset="-128"/>
                <a:cs typeface="Arial" pitchFamily="34" charset="0"/>
              </a:rPr>
              <a:t>r</a:t>
            </a:r>
            <a:r>
              <a:rPr lang="en-US" sz="2400" b="1" i="1" baseline="30000" dirty="0" err="1" smtClean="0">
                <a:latin typeface="Arial" pitchFamily="34" charset="0"/>
                <a:ea typeface="ＭＳ Ｐゴシック" pitchFamily="-32" charset="-128"/>
                <a:cs typeface="Arial" pitchFamily="34" charset="0"/>
              </a:rPr>
              <a:t>old</a:t>
            </a:r>
            <a:r>
              <a:rPr lang="en-US" sz="2400" b="1" i="1" dirty="0" smtClean="0">
                <a:latin typeface="Arial" pitchFamily="34" charset="0"/>
                <a:ea typeface="ＭＳ Ｐゴシック" pitchFamily="-32" charset="-128"/>
                <a:cs typeface="Arial" pitchFamily="34" charset="0"/>
              </a:rPr>
              <a:t>(</a:t>
            </a:r>
            <a:r>
              <a:rPr lang="en-US" sz="2400" b="1" i="1" dirty="0" err="1" smtClean="0">
                <a:latin typeface="Arial" pitchFamily="34" charset="0"/>
                <a:ea typeface="ＭＳ Ｐゴシック" pitchFamily="-32" charset="-128"/>
                <a:cs typeface="Arial" pitchFamily="34" charset="0"/>
              </a:rPr>
              <a:t>i</a:t>
            </a:r>
            <a:r>
              <a:rPr lang="en-US" sz="2400" b="1" i="1" dirty="0" smtClean="0">
                <a:latin typeface="Arial" pitchFamily="34" charset="0"/>
                <a:ea typeface="ＭＳ Ｐゴシック" pitchFamily="-32" charset="-128"/>
                <a:cs typeface="Arial" pitchFamily="34" charset="0"/>
              </a:rPr>
              <a:t>)</a:t>
            </a:r>
            <a:endParaRPr lang="en-US" sz="2400" b="1" i="1" dirty="0">
              <a:latin typeface="Arial" pitchFamily="34" charset="0"/>
              <a:ea typeface="ＭＳ Ｐゴシック" pitchFamily="-32" charset="-128"/>
              <a:cs typeface="Arial" pitchFamily="34" charset="0"/>
            </a:endParaRPr>
          </a:p>
          <a:p>
            <a:pPr eaLnBrk="0" hangingPunct="0"/>
            <a:r>
              <a:rPr lang="en-US" sz="2400" dirty="0" smtClean="0">
                <a:latin typeface="Arial" pitchFamily="34" charset="0"/>
                <a:ea typeface="ＭＳ Ｐゴシック" pitchFamily="-32" charset="-128"/>
                <a:cs typeface="Arial" pitchFamily="34" charset="0"/>
              </a:rPr>
              <a:t>  </a:t>
            </a:r>
            <a:r>
              <a:rPr lang="en-US" sz="2400" dirty="0" smtClean="0">
                <a:solidFill>
                  <a:srgbClr val="008000"/>
                </a:solidFill>
                <a:latin typeface="Arial" pitchFamily="34" charset="0"/>
                <a:ea typeface="ＭＳ Ｐゴシック" pitchFamily="-32" charset="-128"/>
                <a:cs typeface="Arial" pitchFamily="34" charset="0"/>
              </a:rPr>
              <a:t>For</a:t>
            </a:r>
            <a:r>
              <a:rPr lang="en-US" sz="2400" dirty="0" smtClean="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j</a:t>
            </a:r>
            <a:r>
              <a:rPr lang="en-US" sz="2400" dirty="0">
                <a:latin typeface="Arial" pitchFamily="34" charset="0"/>
                <a:ea typeface="ＭＳ Ｐゴシック" pitchFamily="-32" charset="-128"/>
                <a:cs typeface="Arial" pitchFamily="34" charset="0"/>
              </a:rPr>
              <a:t> = </a:t>
            </a:r>
            <a:r>
              <a:rPr lang="en-US" sz="2400" b="1" dirty="0" smtClean="0">
                <a:latin typeface="Arial" pitchFamily="34" charset="0"/>
                <a:ea typeface="ＭＳ Ｐゴシック" pitchFamily="-32" charset="-128"/>
                <a:cs typeface="Arial" pitchFamily="34" charset="0"/>
              </a:rPr>
              <a:t>1…d</a:t>
            </a:r>
            <a:r>
              <a:rPr lang="en-US" sz="2400" b="1" baseline="-25000" dirty="0" smtClean="0">
                <a:latin typeface="Arial" pitchFamily="34" charset="0"/>
                <a:ea typeface="ＭＳ Ｐゴシック" pitchFamily="-32" charset="-128"/>
                <a:cs typeface="Arial" pitchFamily="34" charset="0"/>
              </a:rPr>
              <a:t>i</a:t>
            </a:r>
            <a:endParaRPr lang="en-US" sz="2400" dirty="0" smtClean="0">
              <a:latin typeface="Arial" pitchFamily="34" charset="0"/>
              <a:ea typeface="ＭＳ Ｐゴシック" pitchFamily="-32" charset="-128"/>
              <a:cs typeface="Arial" pitchFamily="34" charset="0"/>
            </a:endParaRPr>
          </a:p>
          <a:p>
            <a:pPr eaLnBrk="0" hangingPunct="0"/>
            <a:r>
              <a:rPr lang="en-US" sz="2400" b="1" dirty="0">
                <a:latin typeface="Arial" pitchFamily="34" charset="0"/>
                <a:ea typeface="ＭＳ Ｐゴシック" pitchFamily="-32" charset="-128"/>
                <a:cs typeface="Arial" pitchFamily="34" charset="0"/>
              </a:rPr>
              <a:t> </a:t>
            </a:r>
            <a:r>
              <a:rPr lang="en-US" sz="2400" b="1" dirty="0" smtClean="0">
                <a:latin typeface="Arial" pitchFamily="34" charset="0"/>
                <a:ea typeface="ＭＳ Ｐゴシック" pitchFamily="-32" charset="-128"/>
                <a:cs typeface="Arial" pitchFamily="34" charset="0"/>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new</a:t>
            </a:r>
            <a:r>
              <a:rPr lang="en-US" sz="2400" b="1" dirty="0" smtClean="0">
                <a:latin typeface="Arial" pitchFamily="34" charset="0"/>
                <a:ea typeface="ＭＳ Ｐゴシック" pitchFamily="-32" charset="-128"/>
                <a:cs typeface="Arial" pitchFamily="34" charset="0"/>
              </a:rPr>
              <a:t>(</a:t>
            </a:r>
            <a:r>
              <a:rPr lang="en-US" sz="2400" b="1" dirty="0" err="1" smtClean="0">
                <a:latin typeface="Arial" pitchFamily="34" charset="0"/>
                <a:ea typeface="ＭＳ Ｐゴシック" pitchFamily="-32" charset="-128"/>
                <a:cs typeface="Arial" pitchFamily="34" charset="0"/>
              </a:rPr>
              <a:t>dest</a:t>
            </a:r>
            <a:r>
              <a:rPr lang="en-US" sz="2400" b="1" baseline="-25000" dirty="0" err="1" smtClean="0">
                <a:latin typeface="Arial" pitchFamily="34" charset="0"/>
                <a:ea typeface="ＭＳ Ｐゴシック" pitchFamily="-32" charset="-128"/>
                <a:cs typeface="Arial" pitchFamily="34" charset="0"/>
              </a:rPr>
              <a:t>j</a:t>
            </a:r>
            <a:r>
              <a:rPr lang="en-US" sz="2400" b="1" dirty="0">
                <a:latin typeface="Arial" pitchFamily="34" charset="0"/>
                <a:ea typeface="ＭＳ Ｐゴシック" pitchFamily="-32" charset="-128"/>
                <a:cs typeface="Arial" pitchFamily="34" charset="0"/>
              </a:rPr>
              <a:t>) += </a:t>
            </a:r>
            <a:r>
              <a:rPr lang="en-US" sz="2400" b="1" dirty="0" smtClean="0">
                <a:latin typeface="Arial" pitchFamily="34" charset="0"/>
                <a:ea typeface="ＭＳ Ｐゴシック" pitchFamily="-32" charset="-128"/>
                <a:cs typeface="Arial" pitchFamily="34" charset="0"/>
                <a:sym typeface="Symbol" pitchFamily="18" charset="2"/>
              </a:rPr>
              <a:t></a:t>
            </a:r>
            <a:r>
              <a:rPr lang="en-US" sz="2400" b="1" dirty="0">
                <a:latin typeface="Arial" pitchFamily="34" charset="0"/>
                <a:ea typeface="ＭＳ Ｐゴシック" pitchFamily="-32" charset="-128"/>
                <a:cs typeface="Arial" pitchFamily="34" charset="0"/>
                <a:sym typeface="Symbol" pitchFamily="18" charset="2"/>
              </a:rPr>
              <a:t> </a:t>
            </a:r>
            <a:r>
              <a:rPr lang="en-US" sz="2400" b="1" dirty="0" err="1" smtClean="0">
                <a:latin typeface="Arial" pitchFamily="34" charset="0"/>
                <a:ea typeface="ＭＳ Ｐゴシック" pitchFamily="-32" charset="-128"/>
                <a:cs typeface="Arial" pitchFamily="34" charset="0"/>
              </a:rPr>
              <a:t>r</a:t>
            </a:r>
            <a:r>
              <a:rPr lang="en-US" sz="2400" b="1" baseline="30000" dirty="0" err="1" smtClean="0">
                <a:latin typeface="Arial" pitchFamily="34" charset="0"/>
                <a:ea typeface="ＭＳ Ｐゴシック" pitchFamily="-32" charset="-128"/>
                <a:cs typeface="Arial" pitchFamily="34" charset="0"/>
              </a:rPr>
              <a:t>old</a:t>
            </a:r>
            <a:r>
              <a:rPr lang="en-US" sz="2400" b="1" dirty="0" smtClean="0">
                <a:latin typeface="Arial" pitchFamily="34" charset="0"/>
                <a:ea typeface="ＭＳ Ｐゴシック" pitchFamily="-32" charset="-128"/>
                <a:cs typeface="Arial" pitchFamily="34" charset="0"/>
              </a:rPr>
              <a:t>(</a:t>
            </a:r>
            <a:r>
              <a:rPr lang="en-US" sz="2400" b="1" dirty="0" err="1" smtClean="0">
                <a:latin typeface="Arial" pitchFamily="34" charset="0"/>
                <a:ea typeface="ＭＳ Ｐゴシック" pitchFamily="-32" charset="-128"/>
                <a:cs typeface="Arial" pitchFamily="34" charset="0"/>
              </a:rPr>
              <a:t>i</a:t>
            </a:r>
            <a:r>
              <a:rPr lang="en-US" sz="2400" b="1" dirty="0" smtClean="0">
                <a:latin typeface="Arial" pitchFamily="34" charset="0"/>
                <a:ea typeface="ＭＳ Ｐゴシック" pitchFamily="-32" charset="-128"/>
                <a:cs typeface="Arial" pitchFamily="34" charset="0"/>
              </a:rPr>
              <a:t>) / </a:t>
            </a:r>
            <a:r>
              <a:rPr lang="en-US" sz="2400" b="1" i="1" dirty="0" smtClean="0">
                <a:latin typeface="Arial" pitchFamily="34" charset="0"/>
                <a:ea typeface="ＭＳ Ｐゴシック" pitchFamily="-32" charset="-128"/>
                <a:cs typeface="Arial" pitchFamily="34" charset="0"/>
              </a:rPr>
              <a:t>d</a:t>
            </a:r>
            <a:r>
              <a:rPr lang="en-US" sz="2400" b="1" i="1" baseline="-25000" dirty="0" smtClean="0">
                <a:latin typeface="Arial" pitchFamily="34" charset="0"/>
                <a:ea typeface="ＭＳ Ｐゴシック" pitchFamily="-32" charset="-128"/>
                <a:cs typeface="Arial" pitchFamily="34" charset="0"/>
              </a:rPr>
              <a:t>i</a:t>
            </a:r>
            <a:endParaRPr lang="en-US" sz="2400" b="1" i="1" baseline="-25000" dirty="0">
              <a:latin typeface="Arial" pitchFamily="34" charset="0"/>
              <a:ea typeface="ＭＳ Ｐゴシック" pitchFamily="-32" charset="-128"/>
              <a:cs typeface="Arial" pitchFamily="34" charset="0"/>
            </a:endParaRPr>
          </a:p>
        </p:txBody>
      </p:sp>
    </p:spTree>
    <p:extLst>
      <p:ext uri="{BB962C8B-B14F-4D97-AF65-F5344CB8AC3E}">
        <p14:creationId xmlns:p14="http://schemas.microsoft.com/office/powerpoint/2010/main" val="3239095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2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3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3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3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3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3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3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3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3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3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3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3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3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3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92" grpId="0" animBg="1"/>
      <p:bldP spid="97293" grpId="0" animBg="1"/>
      <p:bldP spid="97294" grpId="0" animBg="1"/>
      <p:bldP spid="97295" grpId="0" animBg="1"/>
      <p:bldP spid="97296" grpId="0" animBg="1"/>
      <p:bldP spid="97297" grpId="0" animBg="1"/>
      <p:bldP spid="97298" grpId="0" animBg="1"/>
      <p:bldP spid="97317" grpId="0"/>
      <p:bldP spid="97318" grpId="0"/>
      <p:bldP spid="97319" grpId="0"/>
      <p:bldP spid="97320" grpId="0"/>
      <p:bldP spid="97321" grpId="0"/>
      <p:bldP spid="97322" grpId="0"/>
      <p:bldP spid="97323" grpId="0"/>
      <p:bldP spid="97324" grpId="0"/>
      <p:bldP spid="97325" grpId="0"/>
      <p:bldP spid="97327" grpId="0"/>
      <p:bldP spid="97328" grpId="0"/>
      <p:bldP spid="97329" grpId="0"/>
      <p:bldP spid="97330" grpId="0"/>
      <p:bldP spid="97331" grpId="0"/>
      <p:bldP spid="97332" grpId="0"/>
      <p:bldP spid="97333" grpId="0"/>
      <p:bldP spid="97335" grpId="0"/>
      <p:bldP spid="973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Analysis</a:t>
            </a:r>
          </a:p>
        </p:txBody>
      </p:sp>
      <p:sp>
        <p:nvSpPr>
          <p:cNvPr id="99331" name="Rectangle 3"/>
          <p:cNvSpPr>
            <a:spLocks noGrp="1"/>
          </p:cNvSpPr>
          <p:nvPr>
            <p:ph idx="1"/>
          </p:nvPr>
        </p:nvSpPr>
        <p:spPr/>
        <p:txBody>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i="1" dirty="0"/>
              <a:t>M</a:t>
            </a:r>
            <a:r>
              <a:rPr lang="en-US" dirty="0"/>
              <a:t> on disk</a:t>
            </a:r>
          </a:p>
          <a:p>
            <a:r>
              <a:rPr lang="en-US" b="1" dirty="0" smtClean="0">
                <a:solidFill>
                  <a:srgbClr val="0000FF"/>
                </a:solidFill>
              </a:rPr>
              <a:t>In each iteration, we have to:</a:t>
            </a:r>
          </a:p>
          <a:p>
            <a:pPr lvl="1"/>
            <a:r>
              <a:rPr lang="en-US" dirty="0" smtClean="0"/>
              <a:t>Read </a:t>
            </a:r>
            <a:r>
              <a:rPr lang="en-US" b="1" i="1" dirty="0" err="1" smtClean="0"/>
              <a:t>r</a:t>
            </a:r>
            <a:r>
              <a:rPr lang="en-US" i="1" baseline="30000" dirty="0" err="1" smtClean="0"/>
              <a:t>old</a:t>
            </a:r>
            <a:r>
              <a:rPr lang="en-US" dirty="0" smtClean="0"/>
              <a:t> and </a:t>
            </a:r>
            <a:r>
              <a:rPr lang="en-US" b="1" i="1" dirty="0" smtClean="0"/>
              <a:t>M</a:t>
            </a:r>
          </a:p>
          <a:p>
            <a:pPr lvl="1"/>
            <a:r>
              <a:rPr lang="en-US" dirty="0" smtClean="0"/>
              <a:t>Write </a:t>
            </a:r>
            <a:r>
              <a:rPr lang="en-US" b="1" i="1" dirty="0" err="1" smtClean="0"/>
              <a:t>r</a:t>
            </a:r>
            <a:r>
              <a:rPr lang="en-US" i="1" baseline="30000" dirty="0" err="1" smtClean="0"/>
              <a:t>new</a:t>
            </a:r>
            <a:r>
              <a:rPr lang="en-US" dirty="0" smtClean="0"/>
              <a:t> back to disk</a:t>
            </a:r>
          </a:p>
          <a:p>
            <a:pPr lvl="1"/>
            <a:r>
              <a:rPr lang="en-US" b="1" dirty="0">
                <a:solidFill>
                  <a:srgbClr val="008000"/>
                </a:solidFill>
              </a:rPr>
              <a:t>Cost per iteration of Power method:</a:t>
            </a:r>
            <a:br>
              <a:rPr lang="en-US" b="1" dirty="0">
                <a:solidFill>
                  <a:srgbClr val="008000"/>
                </a:solidFill>
              </a:rPr>
            </a:br>
            <a:r>
              <a:rPr lang="en-US" b="1" dirty="0" smtClean="0">
                <a:solidFill>
                  <a:srgbClr val="008000"/>
                </a:solidFill>
              </a:rPr>
              <a:t>=</a:t>
            </a:r>
            <a:r>
              <a:rPr lang="en-US" dirty="0" smtClean="0">
                <a:solidFill>
                  <a:srgbClr val="008000"/>
                </a:solidFill>
              </a:rPr>
              <a:t> 2|</a:t>
            </a:r>
            <a:r>
              <a:rPr lang="en-US" b="1" i="1" dirty="0" smtClean="0">
                <a:solidFill>
                  <a:srgbClr val="008000"/>
                </a:solidFill>
              </a:rPr>
              <a:t>r</a:t>
            </a:r>
            <a:r>
              <a:rPr lang="en-US" dirty="0" smtClean="0">
                <a:solidFill>
                  <a:srgbClr val="008000"/>
                </a:solidFill>
              </a:rPr>
              <a:t>| + |</a:t>
            </a:r>
            <a:r>
              <a:rPr lang="en-US" b="1" i="1" dirty="0" smtClean="0">
                <a:solidFill>
                  <a:srgbClr val="008000"/>
                </a:solidFill>
              </a:rPr>
              <a:t>M</a:t>
            </a:r>
            <a:r>
              <a:rPr lang="en-US" dirty="0" smtClean="0">
                <a:solidFill>
                  <a:srgbClr val="008000"/>
                </a:solidFill>
              </a:rPr>
              <a:t>|</a:t>
            </a:r>
          </a:p>
          <a:p>
            <a:pPr lvl="8"/>
            <a:endParaRPr lang="en-US" dirty="0" smtClean="0"/>
          </a:p>
          <a:p>
            <a:r>
              <a:rPr lang="en-US" b="1" dirty="0" smtClean="0">
                <a:solidFill>
                  <a:srgbClr val="D60093"/>
                </a:solidFill>
              </a:rPr>
              <a:t>Question:</a:t>
            </a:r>
          </a:p>
          <a:p>
            <a:pPr lvl="1"/>
            <a:r>
              <a:rPr lang="en-US" dirty="0" smtClean="0"/>
              <a:t>What if we could not even fit </a:t>
            </a:r>
            <a:r>
              <a:rPr lang="en-US" b="1" i="1" dirty="0" err="1" smtClean="0"/>
              <a:t>r</a:t>
            </a:r>
            <a:r>
              <a:rPr lang="en-US" i="1" baseline="30000" dirty="0" err="1" smtClean="0"/>
              <a:t>new</a:t>
            </a:r>
            <a:r>
              <a:rPr lang="en-US" dirty="0" smtClean="0"/>
              <a:t> in memory?</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48855141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Block-based Update Algorithm</a:t>
            </a:r>
          </a:p>
        </p:txBody>
      </p:sp>
      <p:sp>
        <p:nvSpPr>
          <p:cNvPr id="3" name="Content Placeholder 2"/>
          <p:cNvSpPr>
            <a:spLocks noGrp="1"/>
          </p:cNvSpPr>
          <p:nvPr>
            <p:ph idx="1"/>
          </p:nvPr>
        </p:nvSpPr>
        <p:spPr>
          <a:xfrm>
            <a:off x="457200" y="5257800"/>
            <a:ext cx="8229600" cy="1295401"/>
          </a:xfrm>
        </p:spPr>
        <p:txBody>
          <a:bodyPr/>
          <a:lstStyle/>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p:txBody>
      </p:sp>
      <p:sp>
        <p:nvSpPr>
          <p:cNvPr id="37" name="Footer Placeholder 3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56</a:t>
            </a:fld>
            <a:endParaRPr lang="en-US"/>
          </a:p>
        </p:txBody>
      </p:sp>
      <p:sp>
        <p:nvSpPr>
          <p:cNvPr id="101379" name="Rectangle 3"/>
          <p:cNvSpPr>
            <a:spLocks noChangeArrowheads="1"/>
          </p:cNvSpPr>
          <p:nvPr/>
        </p:nvSpPr>
        <p:spPr bwMode="auto">
          <a:xfrm>
            <a:off x="2590800" y="2543175"/>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0" name="Rectangle 4"/>
          <p:cNvSpPr>
            <a:spLocks noChangeArrowheads="1"/>
          </p:cNvSpPr>
          <p:nvPr/>
        </p:nvSpPr>
        <p:spPr bwMode="auto">
          <a:xfrm>
            <a:off x="13716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1" name="Rectangle 5"/>
          <p:cNvSpPr>
            <a:spLocks noChangeArrowheads="1"/>
          </p:cNvSpPr>
          <p:nvPr/>
        </p:nvSpPr>
        <p:spPr bwMode="auto">
          <a:xfrm>
            <a:off x="1371600" y="27717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2"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3"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4" name="Rectangle 8"/>
          <p:cNvSpPr>
            <a:spLocks noChangeArrowheads="1"/>
          </p:cNvSpPr>
          <p:nvPr/>
        </p:nvSpPr>
        <p:spPr bwMode="auto">
          <a:xfrm>
            <a:off x="1371600" y="4343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5" name="Rectangle 9"/>
          <p:cNvSpPr>
            <a:spLocks noChangeArrowheads="1"/>
          </p:cNvSpPr>
          <p:nvPr/>
        </p:nvSpPr>
        <p:spPr bwMode="auto">
          <a:xfrm>
            <a:off x="1371600" y="4648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6"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7"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8"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9"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0"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1"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1392" name="Group 16"/>
          <p:cNvGraphicFramePr>
            <a:graphicFrameLocks noGrp="1"/>
          </p:cNvGraphicFramePr>
          <p:nvPr/>
        </p:nvGraphicFramePr>
        <p:xfrm>
          <a:off x="2590800" y="2500313"/>
          <a:ext cx="41148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0, 1, 3, 5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3, 4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410" name="Text Box 34"/>
          <p:cNvSpPr txBox="1">
            <a:spLocks noChangeArrowheads="1"/>
          </p:cNvSpPr>
          <p:nvPr/>
        </p:nvSpPr>
        <p:spPr bwMode="auto">
          <a:xfrm>
            <a:off x="2667000" y="2146300"/>
            <a:ext cx="497252"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src</a:t>
            </a:r>
            <a:endParaRPr lang="en-US" sz="2000" b="1" dirty="0">
              <a:solidFill>
                <a:srgbClr val="008000"/>
              </a:solidFill>
              <a:ea typeface="ＭＳ Ｐゴシック" pitchFamily="-32" charset="-128"/>
            </a:endParaRPr>
          </a:p>
        </p:txBody>
      </p:sp>
      <p:sp>
        <p:nvSpPr>
          <p:cNvPr id="101411" name="Text Box 35"/>
          <p:cNvSpPr txBox="1">
            <a:spLocks noChangeArrowheads="1"/>
          </p:cNvSpPr>
          <p:nvPr/>
        </p:nvSpPr>
        <p:spPr bwMode="auto">
          <a:xfrm>
            <a:off x="3429000" y="2146300"/>
            <a:ext cx="952505"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degree</a:t>
            </a:r>
          </a:p>
        </p:txBody>
      </p:sp>
      <p:sp>
        <p:nvSpPr>
          <p:cNvPr id="101412" name="Text Box 36"/>
          <p:cNvSpPr txBox="1">
            <a:spLocks noChangeArrowheads="1"/>
          </p:cNvSpPr>
          <p:nvPr/>
        </p:nvSpPr>
        <p:spPr bwMode="auto">
          <a:xfrm>
            <a:off x="4495800" y="2146300"/>
            <a:ext cx="1451038"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destination</a:t>
            </a:r>
          </a:p>
        </p:txBody>
      </p:sp>
      <p:sp>
        <p:nvSpPr>
          <p:cNvPr id="101413" name="Text Box 37"/>
          <p:cNvSpPr txBox="1">
            <a:spLocks noChangeArrowheads="1"/>
          </p:cNvSpPr>
          <p:nvPr/>
        </p:nvSpPr>
        <p:spPr bwMode="auto">
          <a:xfrm>
            <a:off x="1066800" y="246697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14" name="Text Box 38"/>
          <p:cNvSpPr txBox="1">
            <a:spLocks noChangeArrowheads="1"/>
          </p:cNvSpPr>
          <p:nvPr/>
        </p:nvSpPr>
        <p:spPr bwMode="auto">
          <a:xfrm>
            <a:off x="1066800" y="27559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15"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16"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17" name="Text Box 41"/>
          <p:cNvSpPr txBox="1">
            <a:spLocks noChangeArrowheads="1"/>
          </p:cNvSpPr>
          <p:nvPr/>
        </p:nvSpPr>
        <p:spPr bwMode="auto">
          <a:xfrm>
            <a:off x="1066800" y="43275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18" name="Text Box 42"/>
          <p:cNvSpPr txBox="1">
            <a:spLocks noChangeArrowheads="1"/>
          </p:cNvSpPr>
          <p:nvPr/>
        </p:nvSpPr>
        <p:spPr bwMode="auto">
          <a:xfrm>
            <a:off x="1066800" y="46323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19"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20"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21"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22"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23"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24"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25"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1426" name="Text Box 50"/>
          <p:cNvSpPr txBox="1">
            <a:spLocks noChangeArrowheads="1"/>
          </p:cNvSpPr>
          <p:nvPr/>
        </p:nvSpPr>
        <p:spPr bwMode="auto">
          <a:xfrm>
            <a:off x="1295400" y="2105025"/>
            <a:ext cx="585417"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r</a:t>
            </a:r>
            <a:r>
              <a:rPr lang="en-US" sz="2000" b="1" baseline="30000" dirty="0" err="1">
                <a:solidFill>
                  <a:srgbClr val="008000"/>
                </a:solidFill>
                <a:ea typeface="ＭＳ Ｐゴシック" pitchFamily="-32" charset="-128"/>
              </a:rPr>
              <a:t>new</a:t>
            </a:r>
            <a:endParaRPr lang="en-US" sz="2000" b="1" baseline="30000" dirty="0">
              <a:solidFill>
                <a:srgbClr val="008000"/>
              </a:solidFill>
              <a:latin typeface="Verdana" pitchFamily="34" charset="0"/>
              <a:ea typeface="ＭＳ Ｐゴシック" pitchFamily="-32" charset="-128"/>
            </a:endParaRPr>
          </a:p>
        </p:txBody>
      </p:sp>
      <p:sp>
        <p:nvSpPr>
          <p:cNvPr id="101427" name="Text Box 51"/>
          <p:cNvSpPr txBox="1">
            <a:spLocks noChangeArrowheads="1"/>
          </p:cNvSpPr>
          <p:nvPr/>
        </p:nvSpPr>
        <p:spPr bwMode="auto">
          <a:xfrm>
            <a:off x="7505700" y="2085975"/>
            <a:ext cx="506870"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r</a:t>
            </a:r>
            <a:r>
              <a:rPr lang="en-US" sz="2000" b="1" baseline="30000">
                <a:solidFill>
                  <a:srgbClr val="008000"/>
                </a:solidFill>
                <a:ea typeface="ＭＳ Ｐゴシック" pitchFamily="-32" charset="-128"/>
              </a:rPr>
              <a:t>old</a:t>
            </a:r>
            <a:endParaRPr lang="en-US" sz="2000" b="1" baseline="30000">
              <a:solidFill>
                <a:srgbClr val="008000"/>
              </a:solidFill>
              <a:latin typeface="Verdana" pitchFamily="34" charset="0"/>
              <a:ea typeface="ＭＳ Ｐゴシック" pitchFamily="-32" charset="-128"/>
            </a:endParaRPr>
          </a:p>
        </p:txBody>
      </p:sp>
      <p:sp>
        <p:nvSpPr>
          <p:cNvPr id="2" name="TextBox 1"/>
          <p:cNvSpPr txBox="1"/>
          <p:nvPr/>
        </p:nvSpPr>
        <p:spPr>
          <a:xfrm>
            <a:off x="3969694" y="3810000"/>
            <a:ext cx="484428" cy="523220"/>
          </a:xfrm>
          <a:prstGeom prst="rect">
            <a:avLst/>
          </a:prstGeom>
          <a:noFill/>
        </p:spPr>
        <p:txBody>
          <a:bodyPr wrap="none" rtlCol="0">
            <a:spAutoFit/>
          </a:bodyPr>
          <a:lstStyle/>
          <a:p>
            <a:r>
              <a:rPr lang="en-US" sz="2800" b="1" i="1" dirty="0" smtClean="0">
                <a:solidFill>
                  <a:srgbClr val="008000"/>
                </a:solidFill>
                <a:latin typeface="Arial" pitchFamily="34" charset="0"/>
                <a:cs typeface="Arial" pitchFamily="34" charset="0"/>
              </a:rPr>
              <a:t>M</a:t>
            </a:r>
            <a:endParaRPr lang="en-US" sz="1600" b="1" i="1" dirty="0" smtClean="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43717751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smtClean="0"/>
              <a:t>Analysis of Block Update</a:t>
            </a:r>
          </a:p>
        </p:txBody>
      </p:sp>
      <p:sp>
        <p:nvSpPr>
          <p:cNvPr id="103427" name="Rectangle 3"/>
          <p:cNvSpPr>
            <a:spLocks noGrp="1"/>
          </p:cNvSpPr>
          <p:nvPr>
            <p:ph idx="1"/>
          </p:nvPr>
        </p:nvSpPr>
        <p:spPr/>
        <p:txBody>
          <a:bodyPr>
            <a:normAutofit/>
          </a:bodyPr>
          <a:lstStyle/>
          <a:p>
            <a:r>
              <a:rPr lang="en-US" b="1" dirty="0" smtClean="0">
                <a:solidFill>
                  <a:srgbClr val="0000FF"/>
                </a:solidFill>
              </a:rPr>
              <a:t>Similar to nested-loop join in databases</a:t>
            </a:r>
          </a:p>
          <a:p>
            <a:pPr lvl="1"/>
            <a:r>
              <a:rPr lang="en-US" dirty="0" smtClean="0"/>
              <a:t>Break </a:t>
            </a:r>
            <a:r>
              <a:rPr lang="en-US" b="1" i="1" dirty="0" err="1" smtClean="0"/>
              <a:t>r</a:t>
            </a:r>
            <a:r>
              <a:rPr lang="en-US" baseline="30000" dirty="0" err="1" smtClean="0"/>
              <a:t>new</a:t>
            </a:r>
            <a:r>
              <a:rPr lang="en-US" dirty="0" smtClean="0"/>
              <a:t> into </a:t>
            </a:r>
            <a:r>
              <a:rPr lang="en-US" b="1" i="1" dirty="0" smtClean="0"/>
              <a:t>k</a:t>
            </a:r>
            <a:r>
              <a:rPr lang="en-US" dirty="0" smtClean="0"/>
              <a:t> blocks that fit in memory</a:t>
            </a:r>
          </a:p>
          <a:p>
            <a:pPr lvl="1"/>
            <a:r>
              <a:rPr lang="en-US" dirty="0" smtClean="0"/>
              <a:t>Scan </a:t>
            </a:r>
            <a:r>
              <a:rPr lang="en-US" b="1" i="1" dirty="0" smtClean="0"/>
              <a:t>M</a:t>
            </a:r>
            <a:r>
              <a:rPr lang="en-US" dirty="0" smtClean="0"/>
              <a:t> and </a:t>
            </a:r>
            <a:r>
              <a:rPr lang="en-US" b="1" i="1" dirty="0" err="1" smtClean="0"/>
              <a:t>r</a:t>
            </a:r>
            <a:r>
              <a:rPr lang="en-US" baseline="30000" dirty="0" err="1" smtClean="0"/>
              <a:t>old</a:t>
            </a:r>
            <a:r>
              <a:rPr lang="en-US" dirty="0" smtClean="0"/>
              <a:t> once for each block</a:t>
            </a:r>
          </a:p>
          <a:p>
            <a:r>
              <a:rPr lang="en-US" b="1" dirty="0" smtClean="0">
                <a:solidFill>
                  <a:srgbClr val="FF0066"/>
                </a:solidFill>
              </a:rPr>
              <a:t>Total cost:</a:t>
            </a:r>
          </a:p>
          <a:p>
            <a:pPr lvl="1"/>
            <a:r>
              <a:rPr lang="en-US" b="1" i="1" dirty="0" smtClean="0"/>
              <a:t>k</a:t>
            </a:r>
            <a:r>
              <a:rPr lang="en-US" dirty="0" smtClean="0"/>
              <a:t> scans of </a:t>
            </a:r>
            <a:r>
              <a:rPr lang="en-US" b="1" i="1" dirty="0" smtClean="0"/>
              <a:t>M</a:t>
            </a:r>
            <a:r>
              <a:rPr lang="en-US" dirty="0" smtClean="0"/>
              <a:t> and </a:t>
            </a:r>
            <a:r>
              <a:rPr lang="en-US" b="1" i="1" dirty="0" err="1" smtClean="0"/>
              <a:t>r</a:t>
            </a:r>
            <a:r>
              <a:rPr lang="en-US" baseline="30000" dirty="0" err="1" smtClean="0"/>
              <a:t>old</a:t>
            </a:r>
            <a:endParaRPr lang="en-US" dirty="0" smtClean="0"/>
          </a:p>
          <a:p>
            <a:pPr lvl="1"/>
            <a:r>
              <a:rPr lang="en-US" b="1" dirty="0" smtClean="0">
                <a:solidFill>
                  <a:srgbClr val="008000"/>
                </a:solidFill>
              </a:rPr>
              <a:t>Cost per iteration of Power method:</a:t>
            </a:r>
            <a:r>
              <a:rPr lang="en-US" b="1" dirty="0">
                <a:solidFill>
                  <a:srgbClr val="008000"/>
                </a:solidFill>
              </a:rPr>
              <a:t/>
            </a:r>
            <a:br>
              <a:rPr lang="en-US" b="1" dirty="0">
                <a:solidFill>
                  <a:srgbClr val="008000"/>
                </a:solidFill>
              </a:rPr>
            </a:br>
            <a:r>
              <a:rPr lang="en-US" i="1" dirty="0" smtClean="0"/>
              <a:t>k</a:t>
            </a:r>
            <a:r>
              <a:rPr lang="en-US" dirty="0" smtClean="0"/>
              <a:t>(|</a:t>
            </a:r>
            <a:r>
              <a:rPr lang="en-US" b="1" i="1" dirty="0" smtClean="0"/>
              <a:t>M</a:t>
            </a:r>
            <a:r>
              <a:rPr lang="en-US" dirty="0" smtClean="0"/>
              <a:t>| + |</a:t>
            </a:r>
            <a:r>
              <a:rPr lang="en-US" b="1" i="1" dirty="0" smtClean="0"/>
              <a:t>r</a:t>
            </a:r>
            <a:r>
              <a:rPr lang="en-US" dirty="0" smtClean="0"/>
              <a:t>|) + |</a:t>
            </a:r>
            <a:r>
              <a:rPr lang="en-US" b="1" i="1" dirty="0" smtClean="0"/>
              <a:t>r</a:t>
            </a:r>
            <a:r>
              <a:rPr lang="en-US" dirty="0" smtClean="0"/>
              <a:t>| = </a:t>
            </a:r>
            <a:r>
              <a:rPr lang="en-US" b="1" i="1" dirty="0" err="1" smtClean="0">
                <a:solidFill>
                  <a:srgbClr val="008000"/>
                </a:solidFill>
              </a:rPr>
              <a:t>k</a:t>
            </a:r>
            <a:r>
              <a:rPr lang="en-US" b="1" dirty="0" err="1" smtClean="0">
                <a:solidFill>
                  <a:srgbClr val="008000"/>
                </a:solidFill>
              </a:rPr>
              <a:t>|</a:t>
            </a:r>
            <a:r>
              <a:rPr lang="en-US" b="1" i="1" dirty="0" err="1" smtClean="0">
                <a:solidFill>
                  <a:srgbClr val="008000"/>
                </a:solidFill>
              </a:rPr>
              <a:t>M</a:t>
            </a:r>
            <a:r>
              <a:rPr lang="en-US" b="1" dirty="0" smtClean="0">
                <a:solidFill>
                  <a:srgbClr val="008000"/>
                </a:solidFill>
              </a:rPr>
              <a:t>| + (</a:t>
            </a:r>
            <a:r>
              <a:rPr lang="en-US" b="1" i="1" dirty="0" smtClean="0">
                <a:solidFill>
                  <a:srgbClr val="008000"/>
                </a:solidFill>
              </a:rPr>
              <a:t>k</a:t>
            </a:r>
            <a:r>
              <a:rPr lang="en-US" b="1" dirty="0" smtClean="0">
                <a:solidFill>
                  <a:srgbClr val="008000"/>
                </a:solidFill>
              </a:rPr>
              <a:t>+1)|</a:t>
            </a:r>
            <a:r>
              <a:rPr lang="en-US" b="1" i="1" dirty="0" smtClean="0">
                <a:solidFill>
                  <a:srgbClr val="008000"/>
                </a:solidFill>
              </a:rPr>
              <a:t>r</a:t>
            </a:r>
            <a:r>
              <a:rPr lang="en-US" b="1" dirty="0" smtClean="0">
                <a:solidFill>
                  <a:srgbClr val="008000"/>
                </a:solidFill>
              </a:rPr>
              <a:t>|</a:t>
            </a:r>
          </a:p>
          <a:p>
            <a:r>
              <a:rPr lang="en-US" b="1" dirty="0" smtClean="0">
                <a:solidFill>
                  <a:srgbClr val="D60093"/>
                </a:solidFill>
              </a:rPr>
              <a:t>Can we do better?</a:t>
            </a:r>
          </a:p>
          <a:p>
            <a:pPr lvl="1"/>
            <a:r>
              <a:rPr lang="en-US" b="1" dirty="0" smtClean="0"/>
              <a:t>Hint:</a:t>
            </a:r>
            <a:r>
              <a:rPr lang="en-US" dirty="0" smtClean="0"/>
              <a:t> </a:t>
            </a:r>
            <a:r>
              <a:rPr lang="en-US" b="1" i="1" dirty="0" smtClean="0"/>
              <a:t>M</a:t>
            </a:r>
            <a:r>
              <a:rPr lang="en-US" dirty="0" smtClean="0"/>
              <a:t> is much bigger than </a:t>
            </a:r>
            <a:r>
              <a:rPr lang="en-US" b="1" i="1" dirty="0" smtClean="0"/>
              <a:t>r</a:t>
            </a:r>
            <a:r>
              <a:rPr lang="en-US" dirty="0" smtClean="0"/>
              <a:t> (</a:t>
            </a:r>
            <a:r>
              <a:rPr lang="en-US" dirty="0" err="1" smtClean="0"/>
              <a:t>approx</a:t>
            </a:r>
            <a:r>
              <a:rPr lang="en-US" dirty="0" smtClean="0"/>
              <a:t> 10-20x), so we must avoid reading it </a:t>
            </a:r>
            <a:r>
              <a:rPr lang="en-US" b="1" i="1" dirty="0" smtClean="0"/>
              <a:t>k</a:t>
            </a:r>
            <a:r>
              <a:rPr lang="en-US" dirty="0" smtClean="0"/>
              <a:t> times per iteration</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Tree>
    <p:extLst>
      <p:ext uri="{BB962C8B-B14F-4D97-AF65-F5344CB8AC3E}">
        <p14:creationId xmlns:p14="http://schemas.microsoft.com/office/powerpoint/2010/main" val="211755346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Block-Stripe Update Algorithm</a:t>
            </a:r>
          </a:p>
        </p:txBody>
      </p:sp>
      <p:sp>
        <p:nvSpPr>
          <p:cNvPr id="39" name="Footer Placeholder 38"/>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38" name="Slide Number Placeholder 37"/>
          <p:cNvSpPr>
            <a:spLocks noGrp="1"/>
          </p:cNvSpPr>
          <p:nvPr>
            <p:ph type="sldNum" sz="quarter" idx="12"/>
          </p:nvPr>
        </p:nvSpPr>
        <p:spPr/>
        <p:txBody>
          <a:bodyPr/>
          <a:lstStyle/>
          <a:p>
            <a:fld id="{19B12225-5612-419B-A8D5-4B8EEE4C217E}" type="slidenum">
              <a:rPr lang="en-US" smtClean="0"/>
              <a:pPr/>
              <a:t>58</a:t>
            </a:fld>
            <a:endParaRPr lang="en-US"/>
          </a:p>
        </p:txBody>
      </p:sp>
      <p:sp>
        <p:nvSpPr>
          <p:cNvPr id="105475" name="Rectangle 3"/>
          <p:cNvSpPr>
            <a:spLocks noChangeArrowheads="1"/>
          </p:cNvSpPr>
          <p:nvPr/>
        </p:nvSpPr>
        <p:spPr bwMode="auto">
          <a:xfrm>
            <a:off x="2590800" y="1692275"/>
            <a:ext cx="32766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6" name="Rectangle 4"/>
          <p:cNvSpPr>
            <a:spLocks noChangeArrowheads="1"/>
          </p:cNvSpPr>
          <p:nvPr/>
        </p:nvSpPr>
        <p:spPr bwMode="auto">
          <a:xfrm>
            <a:off x="1371600" y="19050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7" name="Rectangle 5"/>
          <p:cNvSpPr>
            <a:spLocks noChangeArrowheads="1"/>
          </p:cNvSpPr>
          <p:nvPr/>
        </p:nvSpPr>
        <p:spPr bwMode="auto">
          <a:xfrm>
            <a:off x="1371600" y="22098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8"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79"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0" name="Rectangle 8"/>
          <p:cNvSpPr>
            <a:spLocks noChangeArrowheads="1"/>
          </p:cNvSpPr>
          <p:nvPr/>
        </p:nvSpPr>
        <p:spPr bwMode="auto">
          <a:xfrm>
            <a:off x="13716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1" name="Rectangle 9"/>
          <p:cNvSpPr>
            <a:spLocks noChangeArrowheads="1"/>
          </p:cNvSpPr>
          <p:nvPr/>
        </p:nvSpPr>
        <p:spPr bwMode="auto">
          <a:xfrm>
            <a:off x="13716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2"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83"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4"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5"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6"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7"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5488" name="Group 16"/>
          <p:cNvGraphicFramePr>
            <a:graphicFrameLocks noGrp="1"/>
          </p:cNvGraphicFramePr>
          <p:nvPr/>
        </p:nvGraphicFramePr>
        <p:xfrm>
          <a:off x="2590800" y="1649413"/>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Arial" charset="0"/>
                          <a:ea typeface="ＭＳ Ｐゴシック" pitchFamily="-32"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5506" name="Text Box 34"/>
          <p:cNvSpPr txBox="1">
            <a:spLocks noChangeArrowheads="1"/>
          </p:cNvSpPr>
          <p:nvPr/>
        </p:nvSpPr>
        <p:spPr bwMode="auto">
          <a:xfrm>
            <a:off x="2667000" y="1295400"/>
            <a:ext cx="52228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src</a:t>
            </a:r>
          </a:p>
        </p:txBody>
      </p:sp>
      <p:sp>
        <p:nvSpPr>
          <p:cNvPr id="105507" name="Text Box 35"/>
          <p:cNvSpPr txBox="1">
            <a:spLocks noChangeArrowheads="1"/>
          </p:cNvSpPr>
          <p:nvPr/>
        </p:nvSpPr>
        <p:spPr bwMode="auto">
          <a:xfrm>
            <a:off x="3429000" y="1295400"/>
            <a:ext cx="97472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degree</a:t>
            </a:r>
          </a:p>
        </p:txBody>
      </p:sp>
      <p:sp>
        <p:nvSpPr>
          <p:cNvPr id="105508" name="Text Box 36"/>
          <p:cNvSpPr txBox="1">
            <a:spLocks noChangeArrowheads="1"/>
          </p:cNvSpPr>
          <p:nvPr/>
        </p:nvSpPr>
        <p:spPr bwMode="auto">
          <a:xfrm>
            <a:off x="4495800" y="1295400"/>
            <a:ext cx="141287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destination</a:t>
            </a:r>
          </a:p>
        </p:txBody>
      </p:sp>
      <p:sp>
        <p:nvSpPr>
          <p:cNvPr id="105509" name="Text Box 37"/>
          <p:cNvSpPr txBox="1">
            <a:spLocks noChangeArrowheads="1"/>
          </p:cNvSpPr>
          <p:nvPr/>
        </p:nvSpPr>
        <p:spPr bwMode="auto">
          <a:xfrm>
            <a:off x="1066800" y="19050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0" name="Text Box 38"/>
          <p:cNvSpPr txBox="1">
            <a:spLocks noChangeArrowheads="1"/>
          </p:cNvSpPr>
          <p:nvPr/>
        </p:nvSpPr>
        <p:spPr bwMode="auto">
          <a:xfrm>
            <a:off x="1066800" y="2193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1"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2"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3" name="Text Box 41"/>
          <p:cNvSpPr txBox="1">
            <a:spLocks noChangeArrowheads="1"/>
          </p:cNvSpPr>
          <p:nvPr/>
        </p:nvSpPr>
        <p:spPr bwMode="auto">
          <a:xfrm>
            <a:off x="1066800" y="4937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14" name="Text Box 42"/>
          <p:cNvSpPr txBox="1">
            <a:spLocks noChangeArrowheads="1"/>
          </p:cNvSpPr>
          <p:nvPr/>
        </p:nvSpPr>
        <p:spPr bwMode="auto">
          <a:xfrm>
            <a:off x="1066800" y="5241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15"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6"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7"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8"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9"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20"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21"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5522" name="Text Box 50"/>
          <p:cNvSpPr txBox="1">
            <a:spLocks noChangeArrowheads="1"/>
          </p:cNvSpPr>
          <p:nvPr/>
        </p:nvSpPr>
        <p:spPr bwMode="auto">
          <a:xfrm>
            <a:off x="1295400" y="1543050"/>
            <a:ext cx="57150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new</a:t>
            </a:r>
            <a:endParaRPr lang="en-US" sz="2000" baseline="30000">
              <a:latin typeface="Verdana" pitchFamily="34" charset="0"/>
              <a:ea typeface="ＭＳ Ｐゴシック" pitchFamily="-32" charset="-128"/>
            </a:endParaRPr>
          </a:p>
        </p:txBody>
      </p:sp>
      <p:sp>
        <p:nvSpPr>
          <p:cNvPr id="105523" name="Text Box 51"/>
          <p:cNvSpPr txBox="1">
            <a:spLocks noChangeArrowheads="1"/>
          </p:cNvSpPr>
          <p:nvPr/>
        </p:nvSpPr>
        <p:spPr bwMode="auto">
          <a:xfrm>
            <a:off x="7505700" y="2085975"/>
            <a:ext cx="48895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old</a:t>
            </a:r>
            <a:endParaRPr lang="en-US" sz="2000" baseline="30000">
              <a:latin typeface="Verdana" pitchFamily="34" charset="0"/>
              <a:ea typeface="ＭＳ Ｐゴシック" pitchFamily="-32" charset="-128"/>
            </a:endParaRPr>
          </a:p>
        </p:txBody>
      </p:sp>
      <p:graphicFrame>
        <p:nvGraphicFramePr>
          <p:cNvPr id="105524" name="Group 52"/>
          <p:cNvGraphicFramePr>
            <a:graphicFrameLocks noGrp="1"/>
          </p:cNvGraphicFramePr>
          <p:nvPr/>
        </p:nvGraphicFramePr>
        <p:xfrm>
          <a:off x="2590800" y="4605338"/>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5542" name="Group 70"/>
          <p:cNvGraphicFramePr>
            <a:graphicFrameLocks noGrp="1"/>
          </p:cNvGraphicFramePr>
          <p:nvPr/>
        </p:nvGraphicFramePr>
        <p:xfrm>
          <a:off x="2590800" y="3359150"/>
          <a:ext cx="3276600" cy="9144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0798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smtClean="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smtClean="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Rectangle 1"/>
          <p:cNvSpPr/>
          <p:nvPr/>
        </p:nvSpPr>
        <p:spPr>
          <a:xfrm>
            <a:off x="1143000" y="6059269"/>
            <a:ext cx="6660356" cy="707886"/>
          </a:xfrm>
          <a:prstGeom prst="rect">
            <a:avLst/>
          </a:prstGeom>
        </p:spPr>
        <p:txBody>
          <a:bodyPr wrap="square">
            <a:spAutoFit/>
          </a:bodyPr>
          <a:lstStyle/>
          <a:p>
            <a:pPr algn="ctr"/>
            <a:r>
              <a:rPr lang="en-US" sz="2000" b="1" dirty="0">
                <a:solidFill>
                  <a:srgbClr val="D60093"/>
                </a:solidFill>
                <a:latin typeface="Arial" pitchFamily="34" charset="0"/>
                <a:cs typeface="Arial" pitchFamily="34" charset="0"/>
              </a:rPr>
              <a:t>Break </a:t>
            </a:r>
            <a:r>
              <a:rPr lang="en-US" sz="2000" b="1" i="1" dirty="0">
                <a:solidFill>
                  <a:srgbClr val="D60093"/>
                </a:solidFill>
                <a:latin typeface="Arial" pitchFamily="34" charset="0"/>
                <a:cs typeface="Arial" pitchFamily="34" charset="0"/>
              </a:rPr>
              <a:t>M</a:t>
            </a:r>
            <a:r>
              <a:rPr lang="en-US" sz="2000" b="1" dirty="0">
                <a:solidFill>
                  <a:srgbClr val="D60093"/>
                </a:solidFill>
                <a:latin typeface="Arial" pitchFamily="34" charset="0"/>
                <a:cs typeface="Arial" pitchFamily="34" charset="0"/>
              </a:rPr>
              <a:t> into </a:t>
            </a:r>
            <a:r>
              <a:rPr lang="en-US" sz="2000" b="1" dirty="0" smtClean="0">
                <a:solidFill>
                  <a:srgbClr val="D60093"/>
                </a:solidFill>
                <a:latin typeface="Arial" pitchFamily="34" charset="0"/>
                <a:cs typeface="Arial" pitchFamily="34" charset="0"/>
              </a:rPr>
              <a:t>stripes! </a:t>
            </a:r>
            <a:r>
              <a:rPr lang="en-US" sz="2000" dirty="0" smtClean="0">
                <a:latin typeface="Arial" pitchFamily="34" charset="0"/>
                <a:cs typeface="Arial" pitchFamily="34" charset="0"/>
              </a:rPr>
              <a:t>Each </a:t>
            </a:r>
            <a:r>
              <a:rPr lang="en-US" sz="2000" dirty="0">
                <a:latin typeface="Arial" pitchFamily="34" charset="0"/>
                <a:cs typeface="Arial" pitchFamily="34" charset="0"/>
              </a:rPr>
              <a:t>stripe contains only destination nodes </a:t>
            </a:r>
            <a:r>
              <a:rPr lang="en-US" sz="2000" dirty="0" smtClean="0">
                <a:latin typeface="Arial" pitchFamily="34" charset="0"/>
                <a:cs typeface="Arial" pitchFamily="34" charset="0"/>
              </a:rPr>
              <a:t>in </a:t>
            </a:r>
            <a:r>
              <a:rPr lang="en-US" sz="2000" dirty="0">
                <a:latin typeface="Arial" pitchFamily="34" charset="0"/>
                <a:cs typeface="Arial" pitchFamily="34" charset="0"/>
              </a:rPr>
              <a:t>the corresponding block of </a:t>
            </a:r>
            <a:r>
              <a:rPr lang="en-US" sz="2000" b="1" i="1" dirty="0" err="1">
                <a:latin typeface="Arial" pitchFamily="34" charset="0"/>
                <a:cs typeface="Arial" pitchFamily="34" charset="0"/>
              </a:rPr>
              <a:t>r</a:t>
            </a:r>
            <a:r>
              <a:rPr lang="en-US" sz="2000" baseline="30000" dirty="0" err="1">
                <a:latin typeface="Arial" pitchFamily="34" charset="0"/>
                <a:cs typeface="Arial" pitchFamily="34" charset="0"/>
              </a:rPr>
              <a:t>new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00651513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smtClean="0"/>
              <a:t>Block-Stripe Analysis</a:t>
            </a:r>
          </a:p>
        </p:txBody>
      </p:sp>
      <p:sp>
        <p:nvSpPr>
          <p:cNvPr id="107523" name="Rectangle 3"/>
          <p:cNvSpPr>
            <a:spLocks noGrp="1"/>
          </p:cNvSpPr>
          <p:nvPr>
            <p:ph idx="1"/>
          </p:nvPr>
        </p:nvSpPr>
        <p:spPr/>
        <p:txBody>
          <a:bodyPr/>
          <a:lstStyle/>
          <a:p>
            <a:r>
              <a:rPr lang="en-US" dirty="0" smtClean="0">
                <a:solidFill>
                  <a:srgbClr val="D60093"/>
                </a:solidFill>
              </a:rPr>
              <a:t>Break </a:t>
            </a:r>
            <a:r>
              <a:rPr lang="en-US" b="1" i="1" dirty="0" smtClean="0">
                <a:solidFill>
                  <a:srgbClr val="D60093"/>
                </a:solidFill>
              </a:rPr>
              <a:t>M</a:t>
            </a:r>
            <a:r>
              <a:rPr lang="en-US" dirty="0" smtClean="0">
                <a:solidFill>
                  <a:srgbClr val="D60093"/>
                </a:solidFill>
              </a:rPr>
              <a:t> into stripes</a:t>
            </a:r>
          </a:p>
          <a:p>
            <a:pPr lvl="1"/>
            <a:r>
              <a:rPr lang="en-US" dirty="0" smtClean="0"/>
              <a:t>Each stripe contains only destination nodes </a:t>
            </a:r>
            <a:br>
              <a:rPr lang="en-US" dirty="0" smtClean="0"/>
            </a:br>
            <a:r>
              <a:rPr lang="en-US" dirty="0" smtClean="0"/>
              <a:t>in the corresponding block of </a:t>
            </a:r>
            <a:r>
              <a:rPr lang="en-US" b="1" i="1" dirty="0" err="1" smtClean="0"/>
              <a:t>r</a:t>
            </a:r>
            <a:r>
              <a:rPr lang="en-US" baseline="30000" dirty="0" err="1" smtClean="0"/>
              <a:t>new</a:t>
            </a:r>
            <a:endParaRPr lang="en-US" dirty="0" smtClean="0"/>
          </a:p>
          <a:p>
            <a:r>
              <a:rPr lang="en-US" dirty="0" smtClean="0"/>
              <a:t>Some additional overhead per stripe</a:t>
            </a:r>
          </a:p>
          <a:p>
            <a:pPr lvl="1"/>
            <a:r>
              <a:rPr lang="en-US" dirty="0" smtClean="0"/>
              <a:t>But it is usually worth it</a:t>
            </a:r>
          </a:p>
          <a:p>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b="1" i="1" dirty="0" smtClean="0">
                <a:solidFill>
                  <a:srgbClr val="008000"/>
                </a:solidFill>
              </a:rPr>
              <a:t>M</a:t>
            </a:r>
            <a:r>
              <a:rPr lang="en-US" b="1" dirty="0" smtClean="0">
                <a:solidFill>
                  <a:srgbClr val="008000"/>
                </a:solidFill>
              </a:rPr>
              <a:t>|(1+</a:t>
            </a:r>
            <a:r>
              <a:rPr lang="en-US" b="1" dirty="0" smtClean="0">
                <a:solidFill>
                  <a:srgbClr val="008000"/>
                </a:solidFill>
                <a:latin typeface="Symbol" pitchFamily="18" charset="2"/>
                <a:sym typeface="Symbol" pitchFamily="18" charset="2"/>
              </a:rPr>
              <a:t></a:t>
            </a:r>
            <a:r>
              <a:rPr lang="en-US" b="1" dirty="0" smtClean="0">
                <a:solidFill>
                  <a:srgbClr val="008000"/>
                </a:solidFill>
              </a:rPr>
              <a:t>) + (</a:t>
            </a:r>
            <a:r>
              <a:rPr lang="en-US" b="1" i="1" dirty="0" smtClean="0">
                <a:solidFill>
                  <a:srgbClr val="008000"/>
                </a:solidFill>
              </a:rPr>
              <a:t>k</a:t>
            </a:r>
            <a:r>
              <a:rPr lang="en-US" b="1" dirty="0" smtClean="0">
                <a:solidFill>
                  <a:srgbClr val="008000"/>
                </a:solidFill>
              </a:rPr>
              <a:t>+1)|</a:t>
            </a:r>
            <a:r>
              <a:rPr lang="en-US" b="1" i="1" dirty="0" smtClean="0">
                <a:solidFill>
                  <a:srgbClr val="008000"/>
                </a:solidFill>
              </a:rPr>
              <a:t>r</a:t>
            </a:r>
            <a:r>
              <a:rPr lang="en-US" b="1" dirty="0" smtClean="0">
                <a:solidFill>
                  <a:srgbClr val="008000"/>
                </a:solidFill>
              </a:rPr>
              <a:t>|</a:t>
            </a:r>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203639519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47800" y="1295400"/>
            <a:ext cx="6211222" cy="4675094"/>
            <a:chOff x="76200" y="1454889"/>
            <a:chExt cx="4080945" cy="2850411"/>
          </a:xfrm>
        </p:grpSpPr>
        <p:sp>
          <p:nvSpPr>
            <p:cNvPr id="3" name="Oval 2"/>
            <p:cNvSpPr/>
            <p:nvPr/>
          </p:nvSpPr>
          <p:spPr>
            <a:xfrm>
              <a:off x="2580797" y="2003676"/>
              <a:ext cx="1529839" cy="1187845"/>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848464" y="2003677"/>
              <a:ext cx="1138725" cy="907828"/>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5" name="Oval 4"/>
            <p:cNvSpPr/>
            <p:nvPr/>
          </p:nvSpPr>
          <p:spPr>
            <a:xfrm>
              <a:off x="713731" y="3243368"/>
              <a:ext cx="1604399" cy="1061932"/>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6" name="Group 46"/>
            <p:cNvGrpSpPr>
              <a:grpSpLocks/>
            </p:cNvGrpSpPr>
            <p:nvPr/>
          </p:nvGrpSpPr>
          <p:grpSpPr bwMode="auto">
            <a:xfrm>
              <a:off x="553190" y="1598101"/>
              <a:ext cx="481371" cy="421199"/>
              <a:chOff x="1056" y="1920"/>
              <a:chExt cx="384" cy="336"/>
            </a:xfrm>
          </p:grpSpPr>
          <p:sp>
            <p:nvSpPr>
              <p:cNvPr id="13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 name="Group 46"/>
            <p:cNvGrpSpPr>
              <a:grpSpLocks/>
            </p:cNvGrpSpPr>
            <p:nvPr/>
          </p:nvGrpSpPr>
          <p:grpSpPr bwMode="auto">
            <a:xfrm>
              <a:off x="83723" y="2131501"/>
              <a:ext cx="481371" cy="421199"/>
              <a:chOff x="1056" y="1920"/>
              <a:chExt cx="384" cy="336"/>
            </a:xfrm>
          </p:grpSpPr>
          <p:sp>
            <p:nvSpPr>
              <p:cNvPr id="12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 name="Group 46"/>
            <p:cNvGrpSpPr>
              <a:grpSpLocks/>
            </p:cNvGrpSpPr>
            <p:nvPr/>
          </p:nvGrpSpPr>
          <p:grpSpPr bwMode="auto">
            <a:xfrm>
              <a:off x="248390" y="2628900"/>
              <a:ext cx="481371" cy="421199"/>
              <a:chOff x="1056" y="1920"/>
              <a:chExt cx="384" cy="336"/>
            </a:xfrm>
          </p:grpSpPr>
          <p:sp>
            <p:nvSpPr>
              <p:cNvPr id="12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 name="Group 46"/>
            <p:cNvGrpSpPr>
              <a:grpSpLocks/>
            </p:cNvGrpSpPr>
            <p:nvPr/>
          </p:nvGrpSpPr>
          <p:grpSpPr bwMode="auto">
            <a:xfrm>
              <a:off x="1415561" y="1511300"/>
              <a:ext cx="481371" cy="421199"/>
              <a:chOff x="1056" y="1920"/>
              <a:chExt cx="384" cy="336"/>
            </a:xfrm>
          </p:grpSpPr>
          <p:sp>
            <p:nvSpPr>
              <p:cNvPr id="11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 name="Group 46"/>
            <p:cNvGrpSpPr>
              <a:grpSpLocks/>
            </p:cNvGrpSpPr>
            <p:nvPr/>
          </p:nvGrpSpPr>
          <p:grpSpPr bwMode="auto">
            <a:xfrm>
              <a:off x="2939561" y="1454889"/>
              <a:ext cx="481371" cy="421199"/>
              <a:chOff x="1056" y="1920"/>
              <a:chExt cx="384" cy="336"/>
            </a:xfrm>
          </p:grpSpPr>
          <p:sp>
            <p:nvSpPr>
              <p:cNvPr id="11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 name="Group 46"/>
            <p:cNvGrpSpPr>
              <a:grpSpLocks/>
            </p:cNvGrpSpPr>
            <p:nvPr/>
          </p:nvGrpSpPr>
          <p:grpSpPr bwMode="auto">
            <a:xfrm>
              <a:off x="76200" y="3787125"/>
              <a:ext cx="481371" cy="421199"/>
              <a:chOff x="1056" y="1920"/>
              <a:chExt cx="384" cy="336"/>
            </a:xfrm>
          </p:grpSpPr>
          <p:sp>
            <p:nvSpPr>
              <p:cNvPr id="10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 name="Group 46"/>
            <p:cNvGrpSpPr>
              <a:grpSpLocks/>
            </p:cNvGrpSpPr>
            <p:nvPr/>
          </p:nvGrpSpPr>
          <p:grpSpPr bwMode="auto">
            <a:xfrm>
              <a:off x="2305790" y="3866100"/>
              <a:ext cx="481371" cy="421199"/>
              <a:chOff x="1056" y="1920"/>
              <a:chExt cx="384" cy="336"/>
            </a:xfrm>
          </p:grpSpPr>
          <p:sp>
            <p:nvSpPr>
              <p:cNvPr id="9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3" name="Group 46"/>
            <p:cNvGrpSpPr>
              <a:grpSpLocks/>
            </p:cNvGrpSpPr>
            <p:nvPr/>
          </p:nvGrpSpPr>
          <p:grpSpPr bwMode="auto">
            <a:xfrm>
              <a:off x="1896932" y="2685739"/>
              <a:ext cx="481371" cy="421199"/>
              <a:chOff x="1056" y="1920"/>
              <a:chExt cx="384" cy="336"/>
            </a:xfrm>
          </p:grpSpPr>
          <p:sp>
            <p:nvSpPr>
              <p:cNvPr id="9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4" name="Group 46"/>
            <p:cNvGrpSpPr>
              <a:grpSpLocks/>
            </p:cNvGrpSpPr>
            <p:nvPr/>
          </p:nvGrpSpPr>
          <p:grpSpPr bwMode="auto">
            <a:xfrm>
              <a:off x="3420932" y="3289300"/>
              <a:ext cx="481371" cy="421199"/>
              <a:chOff x="1056" y="1920"/>
              <a:chExt cx="384" cy="336"/>
            </a:xfrm>
          </p:grpSpPr>
          <p:sp>
            <p:nvSpPr>
              <p:cNvPr id="8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5"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6" name="Group 20"/>
            <p:cNvGrpSpPr>
              <a:grpSpLocks/>
            </p:cNvGrpSpPr>
            <p:nvPr/>
          </p:nvGrpSpPr>
          <p:grpSpPr bwMode="auto">
            <a:xfrm>
              <a:off x="2643036" y="2320362"/>
              <a:ext cx="270227" cy="365377"/>
              <a:chOff x="1776" y="1020"/>
              <a:chExt cx="204" cy="276"/>
            </a:xfrm>
          </p:grpSpPr>
          <p:sp>
            <p:nvSpPr>
              <p:cNvPr id="7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7" name="Group 20"/>
            <p:cNvGrpSpPr>
              <a:grpSpLocks/>
            </p:cNvGrpSpPr>
            <p:nvPr/>
          </p:nvGrpSpPr>
          <p:grpSpPr bwMode="auto">
            <a:xfrm>
              <a:off x="900067" y="2212665"/>
              <a:ext cx="270227" cy="365377"/>
              <a:chOff x="1776" y="1020"/>
              <a:chExt cx="204" cy="276"/>
            </a:xfrm>
          </p:grpSpPr>
          <p:sp>
            <p:nvSpPr>
              <p:cNvPr id="7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8" name="Group 20"/>
            <p:cNvGrpSpPr>
              <a:grpSpLocks/>
            </p:cNvGrpSpPr>
            <p:nvPr/>
          </p:nvGrpSpPr>
          <p:grpSpPr bwMode="auto">
            <a:xfrm>
              <a:off x="1566533" y="2247900"/>
              <a:ext cx="270227" cy="365377"/>
              <a:chOff x="1776" y="1020"/>
              <a:chExt cx="204" cy="276"/>
            </a:xfrm>
          </p:grpSpPr>
          <p:sp>
            <p:nvSpPr>
              <p:cNvPr id="7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9" name="Group 20"/>
            <p:cNvGrpSpPr>
              <a:grpSpLocks/>
            </p:cNvGrpSpPr>
            <p:nvPr/>
          </p:nvGrpSpPr>
          <p:grpSpPr bwMode="auto">
            <a:xfrm>
              <a:off x="1186961" y="2476500"/>
              <a:ext cx="270227" cy="365377"/>
              <a:chOff x="1776" y="1020"/>
              <a:chExt cx="204" cy="276"/>
            </a:xfrm>
          </p:grpSpPr>
          <p:sp>
            <p:nvSpPr>
              <p:cNvPr id="7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0" name="Group 20"/>
            <p:cNvGrpSpPr>
              <a:grpSpLocks/>
            </p:cNvGrpSpPr>
            <p:nvPr/>
          </p:nvGrpSpPr>
          <p:grpSpPr bwMode="auto">
            <a:xfrm>
              <a:off x="1095356" y="3766923"/>
              <a:ext cx="270227" cy="365377"/>
              <a:chOff x="1776" y="1020"/>
              <a:chExt cx="204" cy="276"/>
            </a:xfrm>
          </p:grpSpPr>
          <p:sp>
            <p:nvSpPr>
              <p:cNvPr id="7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1" name="Group 20"/>
            <p:cNvGrpSpPr>
              <a:grpSpLocks/>
            </p:cNvGrpSpPr>
            <p:nvPr/>
          </p:nvGrpSpPr>
          <p:grpSpPr bwMode="auto">
            <a:xfrm>
              <a:off x="885024" y="3345122"/>
              <a:ext cx="270227" cy="365377"/>
              <a:chOff x="1776" y="1020"/>
              <a:chExt cx="204" cy="276"/>
            </a:xfrm>
          </p:grpSpPr>
          <p:sp>
            <p:nvSpPr>
              <p:cNvPr id="6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2" name="Group 20"/>
            <p:cNvGrpSpPr>
              <a:grpSpLocks/>
            </p:cNvGrpSpPr>
            <p:nvPr/>
          </p:nvGrpSpPr>
          <p:grpSpPr bwMode="auto">
            <a:xfrm>
              <a:off x="1450134" y="3266147"/>
              <a:ext cx="270227" cy="365377"/>
              <a:chOff x="1776" y="1020"/>
              <a:chExt cx="204" cy="276"/>
            </a:xfrm>
          </p:grpSpPr>
          <p:sp>
            <p:nvSpPr>
              <p:cNvPr id="6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20"/>
            <p:cNvGrpSpPr>
              <a:grpSpLocks/>
            </p:cNvGrpSpPr>
            <p:nvPr/>
          </p:nvGrpSpPr>
          <p:grpSpPr bwMode="auto">
            <a:xfrm>
              <a:off x="1907334" y="3619500"/>
              <a:ext cx="270227" cy="365377"/>
              <a:chOff x="1776" y="1020"/>
              <a:chExt cx="204" cy="276"/>
            </a:xfrm>
          </p:grpSpPr>
          <p:sp>
            <p:nvSpPr>
              <p:cNvPr id="6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4" name="Group 20"/>
            <p:cNvGrpSpPr>
              <a:grpSpLocks/>
            </p:cNvGrpSpPr>
            <p:nvPr/>
          </p:nvGrpSpPr>
          <p:grpSpPr bwMode="auto">
            <a:xfrm>
              <a:off x="1284207" y="2003677"/>
              <a:ext cx="270227" cy="365377"/>
              <a:chOff x="1776" y="1020"/>
              <a:chExt cx="204" cy="276"/>
            </a:xfrm>
          </p:grpSpPr>
          <p:sp>
            <p:nvSpPr>
              <p:cNvPr id="6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5" name="Group 20"/>
            <p:cNvGrpSpPr>
              <a:grpSpLocks/>
            </p:cNvGrpSpPr>
            <p:nvPr/>
          </p:nvGrpSpPr>
          <p:grpSpPr bwMode="auto">
            <a:xfrm>
              <a:off x="3210603" y="2029977"/>
              <a:ext cx="270227" cy="365377"/>
              <a:chOff x="1776" y="1020"/>
              <a:chExt cx="204" cy="276"/>
            </a:xfrm>
          </p:grpSpPr>
          <p:sp>
            <p:nvSpPr>
              <p:cNvPr id="6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6" name="Group 20"/>
            <p:cNvGrpSpPr>
              <a:grpSpLocks/>
            </p:cNvGrpSpPr>
            <p:nvPr/>
          </p:nvGrpSpPr>
          <p:grpSpPr bwMode="auto">
            <a:xfrm>
              <a:off x="3548796" y="2640021"/>
              <a:ext cx="270227" cy="365377"/>
              <a:chOff x="1776" y="1020"/>
              <a:chExt cx="204" cy="276"/>
            </a:xfrm>
          </p:grpSpPr>
          <p:sp>
            <p:nvSpPr>
              <p:cNvPr id="5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7" name="Group 20"/>
            <p:cNvGrpSpPr>
              <a:grpSpLocks/>
            </p:cNvGrpSpPr>
            <p:nvPr/>
          </p:nvGrpSpPr>
          <p:grpSpPr bwMode="auto">
            <a:xfrm>
              <a:off x="2946445" y="2600828"/>
              <a:ext cx="270227" cy="365377"/>
              <a:chOff x="1776" y="1020"/>
              <a:chExt cx="204" cy="276"/>
            </a:xfrm>
          </p:grpSpPr>
          <p:sp>
            <p:nvSpPr>
              <p:cNvPr id="5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28" name="Straight Connector 27"/>
            <p:cNvCxnSpPr>
              <a:stCxn id="77"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7"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3" idx="1"/>
              <a:endCxn id="77"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75" idx="1"/>
              <a:endCxn id="73"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5" idx="1"/>
              <a:endCxn id="63"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6" idx="3"/>
              <a:endCxn id="63"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3"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3" idx="1"/>
              <a:endCxn id="69"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7" idx="1"/>
              <a:endCxn id="71"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67" idx="1"/>
              <a:endCxn id="65"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67" idx="1"/>
              <a:endCxn id="69"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9" idx="1"/>
              <a:endCxn id="71"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1"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5"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57"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57" idx="1"/>
              <a:endCxn id="79"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5" idx="1"/>
              <a:endCxn id="79"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5" idx="1"/>
              <a:endCxn id="61"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9" idx="1"/>
              <a:endCxn id="61"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61"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9" idx="1"/>
              <a:endCxn id="79"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80" idx="2"/>
              <a:endCxn id="59"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9"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65" idx="1"/>
              <a:endCxn id="59"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domain2</a:t>
              </a:r>
              <a:endParaRPr lang="de-DE" sz="800" i="1" dirty="0">
                <a:latin typeface="Helvetica"/>
                <a:ea typeface="Arial" charset="0"/>
                <a:cs typeface="Helvetica"/>
              </a:endParaRPr>
            </a:p>
          </p:txBody>
        </p:sp>
        <p:sp>
          <p:nvSpPr>
            <p:cNvPr id="53"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domain1</a:t>
              </a:r>
              <a:endParaRPr lang="de-DE" sz="800" i="1" dirty="0">
                <a:latin typeface="Helvetica"/>
                <a:ea typeface="Arial" charset="0"/>
                <a:cs typeface="Helvetica"/>
              </a:endParaRPr>
            </a:p>
          </p:txBody>
        </p:sp>
        <p:sp>
          <p:nvSpPr>
            <p:cNvPr id="54"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domain3</a:t>
              </a:r>
              <a:endParaRPr lang="de-DE" sz="800" i="1" dirty="0">
                <a:latin typeface="Helvetica"/>
                <a:ea typeface="Arial" charset="0"/>
                <a:cs typeface="Helvetica"/>
              </a:endParaRPr>
            </a:p>
          </p:txBody>
        </p:sp>
        <p:sp>
          <p:nvSpPr>
            <p:cNvPr id="55"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router</a:t>
              </a:r>
              <a:endParaRPr lang="de-DE" sz="800" i="1" dirty="0">
                <a:latin typeface="Helvetica"/>
                <a:ea typeface="Arial" charset="0"/>
                <a:cs typeface="Helvetica"/>
              </a:endParaRPr>
            </a:p>
          </p:txBody>
        </p:sp>
      </p:grpSp>
      <p:sp>
        <p:nvSpPr>
          <p:cNvPr id="140" name="TextBox 139"/>
          <p:cNvSpPr txBox="1"/>
          <p:nvPr/>
        </p:nvSpPr>
        <p:spPr>
          <a:xfrm>
            <a:off x="1409700" y="5832886"/>
            <a:ext cx="6324600" cy="923330"/>
          </a:xfrm>
          <a:prstGeom prst="rect">
            <a:avLst/>
          </a:prstGeom>
          <a:noFill/>
        </p:spPr>
        <p:txBody>
          <a:bodyPr wrap="square" rtlCol="0">
            <a:spAutoFit/>
          </a:bodyPr>
          <a:lstStyle/>
          <a:p>
            <a:pPr algn="ctr"/>
            <a:r>
              <a:rPr lang="en-US" sz="5400" b="1" dirty="0" smtClean="0"/>
              <a:t>Internet</a:t>
            </a:r>
            <a:endParaRPr lang="en-US" sz="5400" b="1" dirty="0"/>
          </a:p>
        </p:txBody>
      </p:sp>
      <p:sp>
        <p:nvSpPr>
          <p:cNvPr id="144" name="Title 143"/>
          <p:cNvSpPr>
            <a:spLocks noGrp="1"/>
          </p:cNvSpPr>
          <p:nvPr>
            <p:ph type="title"/>
          </p:nvPr>
        </p:nvSpPr>
        <p:spPr>
          <a:xfrm>
            <a:off x="457200" y="76200"/>
            <a:ext cx="8686800" cy="987552"/>
          </a:xfrm>
        </p:spPr>
        <p:txBody>
          <a:bodyPr>
            <a:normAutofit/>
          </a:bodyPr>
          <a:lstStyle/>
          <a:p>
            <a:r>
              <a:rPr lang="en-US" dirty="0" smtClean="0"/>
              <a:t>Graph Data: Communication Nets</a:t>
            </a:r>
            <a:endParaRPr lang="en-US" dirty="0"/>
          </a:p>
        </p:txBody>
      </p:sp>
      <p:sp>
        <p:nvSpPr>
          <p:cNvPr id="142" name="Footer Placeholder 141"/>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43" name="Slide Number Placeholder 142"/>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1518826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a:t>
            </a:r>
            <a:r>
              <a:rPr lang="en-US" dirty="0" smtClean="0"/>
              <a:t>Problems </a:t>
            </a:r>
            <a:r>
              <a:rPr lang="en-US" dirty="0"/>
              <a:t>with </a:t>
            </a:r>
            <a:r>
              <a:rPr lang="en-US" dirty="0" smtClean="0"/>
              <a:t>Page Rank</a:t>
            </a:r>
            <a:endParaRPr lang="en-US" dirty="0"/>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t>
            </a:r>
            <a:r>
              <a:rPr lang="en-US" dirty="0" smtClean="0"/>
              <a:t>authorities</a:t>
            </a:r>
          </a:p>
          <a:p>
            <a:pPr lvl="1"/>
            <a:r>
              <a:rPr lang="en-US" b="1" dirty="0" smtClean="0">
                <a:solidFill>
                  <a:srgbClr val="008000"/>
                </a:solidFill>
              </a:rPr>
              <a:t>Solution:</a:t>
            </a:r>
            <a:r>
              <a:rPr lang="en-US" dirty="0" smtClean="0"/>
              <a:t> Topic-Specific PageRank (</a:t>
            </a:r>
            <a:r>
              <a:rPr lang="en-US" b="1" dirty="0" smtClean="0"/>
              <a:t>next</a:t>
            </a:r>
            <a:r>
              <a:rPr lang="en-US" dirty="0" smtClean="0"/>
              <a:t>)</a:t>
            </a:r>
            <a:endParaRPr lang="en-US" dirty="0"/>
          </a:p>
          <a:p>
            <a:r>
              <a:rPr lang="en-US" b="1" dirty="0" smtClean="0">
                <a:solidFill>
                  <a:srgbClr val="D60093"/>
                </a:solidFill>
              </a:rPr>
              <a:t>Uses </a:t>
            </a:r>
            <a:r>
              <a:rPr lang="en-US" b="1" dirty="0">
                <a:solidFill>
                  <a:srgbClr val="D60093"/>
                </a:solidFill>
              </a:rPr>
              <a:t>a single measure of importance</a:t>
            </a:r>
          </a:p>
          <a:p>
            <a:pPr lvl="1"/>
            <a:r>
              <a:rPr lang="en-US" dirty="0"/>
              <a:t>Other </a:t>
            </a:r>
            <a:r>
              <a:rPr lang="en-US" dirty="0" smtClean="0"/>
              <a:t>models</a:t>
            </a:r>
            <a:r>
              <a:rPr lang="en-US" dirty="0"/>
              <a:t> </a:t>
            </a:r>
            <a:r>
              <a:rPr lang="en-US" dirty="0" smtClean="0"/>
              <a:t>of importance</a:t>
            </a:r>
            <a:endParaRPr lang="en-US" b="1" dirty="0" smtClean="0">
              <a:solidFill>
                <a:srgbClr val="0000FF"/>
              </a:solidFill>
            </a:endParaRPr>
          </a:p>
          <a:p>
            <a:pPr lvl="1"/>
            <a:r>
              <a:rPr lang="en-US" b="1" dirty="0" smtClean="0">
                <a:solidFill>
                  <a:srgbClr val="008000"/>
                </a:solidFill>
              </a:rPr>
              <a:t>Solution:</a:t>
            </a:r>
            <a:r>
              <a:rPr lang="en-US" dirty="0" smtClean="0">
                <a:solidFill>
                  <a:srgbClr val="008000"/>
                </a:solidFill>
              </a:rPr>
              <a:t> </a:t>
            </a:r>
            <a:r>
              <a:rPr lang="en-US" dirty="0" smtClean="0"/>
              <a:t>Hubs-and-Authorities</a:t>
            </a:r>
          </a:p>
          <a:p>
            <a:r>
              <a:rPr lang="en-US" b="1" dirty="0" smtClean="0">
                <a:solidFill>
                  <a:srgbClr val="D60093"/>
                </a:solidFill>
              </a:rPr>
              <a:t>Susceptible </a:t>
            </a:r>
            <a:r>
              <a:rPr lang="en-US" b="1" dirty="0">
                <a:solidFill>
                  <a:srgbClr val="D60093"/>
                </a:solidFill>
              </a:rPr>
              <a:t>to Link spam</a:t>
            </a:r>
          </a:p>
          <a:p>
            <a:pPr lvl="1"/>
            <a:r>
              <a:rPr lang="en-US" dirty="0"/>
              <a:t>Artificial link topographies created in order to boost page </a:t>
            </a:r>
            <a:r>
              <a:rPr lang="en-US" dirty="0" smtClean="0"/>
              <a:t>rank</a:t>
            </a:r>
          </a:p>
          <a:p>
            <a:pPr lvl="1"/>
            <a:r>
              <a:rPr lang="en-US" b="1" dirty="0" smtClean="0">
                <a:solidFill>
                  <a:srgbClr val="008000"/>
                </a:solidFill>
              </a:rPr>
              <a:t>Solution:</a:t>
            </a:r>
            <a:r>
              <a:rPr lang="en-US" dirty="0" smtClean="0">
                <a:solidFill>
                  <a:srgbClr val="008000"/>
                </a:solidFill>
              </a:rPr>
              <a:t> </a:t>
            </a:r>
            <a:r>
              <a:rPr lang="en-US" dirty="0" err="1" smtClean="0"/>
              <a:t>TrustRank</a:t>
            </a:r>
            <a:endParaRPr lang="en-US" dirty="0" smtClean="0"/>
          </a:p>
          <a:p>
            <a:pPr lvl="1"/>
            <a:endParaRPr lang="en-US" dirty="0"/>
          </a:p>
        </p:txBody>
      </p:sp>
      <p:sp>
        <p:nvSpPr>
          <p:cNvPr id="6" name="Footer Placeholder 5"/>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18515186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87552"/>
          </a:xfrm>
        </p:spPr>
        <p:txBody>
          <a:bodyPr>
            <a:normAutofit/>
          </a:bodyPr>
          <a:lstStyle/>
          <a:p>
            <a:r>
              <a:rPr lang="en-US" dirty="0" smtClean="0"/>
              <a:t>Graph Data: Technological Networks</a:t>
            </a:r>
            <a:endParaRPr lang="en-US" dirty="0"/>
          </a:p>
        </p:txBody>
      </p:sp>
      <p:sp>
        <p:nvSpPr>
          <p:cNvPr id="4" name="Footer Placeholder 3"/>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6" y="1371600"/>
            <a:ext cx="493122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754423" y="5292804"/>
            <a:ext cx="3635154" cy="1107996"/>
          </a:xfrm>
          <a:prstGeom prst="rect">
            <a:avLst/>
          </a:prstGeom>
          <a:noFill/>
        </p:spPr>
        <p:txBody>
          <a:bodyPr wrap="square" rtlCol="0">
            <a:spAutoFit/>
          </a:bodyPr>
          <a:lstStyle/>
          <a:p>
            <a:pPr algn="ctr"/>
            <a:r>
              <a:rPr lang="en-US" sz="2000" b="1" dirty="0"/>
              <a:t>Seven Bridges of </a:t>
            </a:r>
            <a:r>
              <a:rPr lang="en-US" sz="2000" b="1" dirty="0" err="1" smtClean="0"/>
              <a:t>Königsberg</a:t>
            </a:r>
            <a:r>
              <a:rPr lang="en-US" sz="2000" b="1" dirty="0"/>
              <a:t/>
            </a:r>
            <a:br>
              <a:rPr lang="en-US" sz="2000" b="1" dirty="0"/>
            </a:br>
            <a:r>
              <a:rPr lang="en-US" b="1" dirty="0" smtClean="0">
                <a:solidFill>
                  <a:schemeClr val="bg1">
                    <a:lumMod val="50000"/>
                  </a:schemeClr>
                </a:solidFill>
              </a:rPr>
              <a:t>[Euler, 1735]</a:t>
            </a:r>
          </a:p>
          <a:p>
            <a:pPr algn="ctr"/>
            <a:r>
              <a:rPr lang="en-US" sz="1400" dirty="0" smtClean="0"/>
              <a:t>Return </a:t>
            </a:r>
            <a:r>
              <a:rPr lang="en-US" sz="1400" dirty="0"/>
              <a:t>to the starting point by traveling each link of the graph once and only once</a:t>
            </a:r>
            <a:r>
              <a:rPr lang="en-US" sz="1400" dirty="0" smtClean="0"/>
              <a:t>.</a:t>
            </a:r>
            <a:endParaRPr lang="en-US" sz="1400" dirty="0"/>
          </a:p>
        </p:txBody>
      </p:sp>
      <p:pic>
        <p:nvPicPr>
          <p:cNvPr id="11" name="Picture 10"/>
          <p:cNvPicPr>
            <a:picLocks noChangeAspect="1"/>
          </p:cNvPicPr>
          <p:nvPr/>
        </p:nvPicPr>
        <p:blipFill>
          <a:blip r:embed="rId3"/>
          <a:stretch>
            <a:fillRect/>
          </a:stretch>
        </p:blipFill>
        <p:spPr>
          <a:xfrm>
            <a:off x="7239000" y="5232400"/>
            <a:ext cx="1752600" cy="1168400"/>
          </a:xfrm>
          <a:prstGeom prst="rect">
            <a:avLst/>
          </a:prstGeom>
        </p:spPr>
      </p:pic>
    </p:spTree>
    <p:extLst>
      <p:ext uri="{BB962C8B-B14F-4D97-AF65-F5344CB8AC3E}">
        <p14:creationId xmlns:p14="http://schemas.microsoft.com/office/powerpoint/2010/main" val="2446543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Web as a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Web as a directed graph:</a:t>
            </a:r>
          </a:p>
          <a:p>
            <a:pPr lvl="1"/>
            <a:r>
              <a:rPr lang="en-US" b="1" dirty="0" smtClean="0">
                <a:solidFill>
                  <a:srgbClr val="0000FF"/>
                </a:solidFill>
              </a:rPr>
              <a:t>Nodes: Webpages</a:t>
            </a:r>
          </a:p>
          <a:p>
            <a:pPr lvl="1"/>
            <a:r>
              <a:rPr lang="en-US" b="1" dirty="0" smtClean="0">
                <a:solidFill>
                  <a:srgbClr val="0000FF"/>
                </a:solidFill>
              </a:rPr>
              <a:t>Edges: Hyperlinks</a:t>
            </a:r>
            <a:endParaRPr lang="en-US" dirty="0" smtClean="0">
              <a:solidFill>
                <a:srgbClr val="0000FF"/>
              </a:solidFill>
            </a:endParaRPr>
          </a:p>
        </p:txBody>
      </p:sp>
      <p:sp>
        <p:nvSpPr>
          <p:cNvPr id="5" name="Footer Placeholder 4"/>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8</a:t>
            </a:fld>
            <a:endParaRPr lang="en-US"/>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I teach a class on Networks.</a:t>
            </a:r>
            <a:endParaRPr lang="en-US" sz="1600" dirty="0">
              <a:solidFill>
                <a:schemeClr val="tx1"/>
              </a:solidFill>
            </a:endParaRP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CS224W: Classes are in the </a:t>
            </a:r>
            <a:br>
              <a:rPr lang="en-US" sz="1600" dirty="0" smtClean="0">
                <a:solidFill>
                  <a:schemeClr val="tx1"/>
                </a:solidFill>
              </a:rPr>
            </a:br>
            <a:r>
              <a:rPr lang="en-US" sz="1600" dirty="0" smtClean="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Stanford University</a:t>
            </a:r>
            <a:endParaRPr lang="en-US" sz="1600" dirty="0"/>
          </a:p>
        </p:txBody>
      </p:sp>
    </p:spTree>
    <p:extLst>
      <p:ext uri="{BB962C8B-B14F-4D97-AF65-F5344CB8AC3E}">
        <p14:creationId xmlns:p14="http://schemas.microsoft.com/office/powerpoint/2010/main" val="703021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smtClean="0">
                <a:solidFill>
                  <a:schemeClr val="accent1">
                    <a:satMod val="150000"/>
                  </a:schemeClr>
                </a:solidFill>
              </a:rPr>
              <a:t>Web as a Graph</a:t>
            </a:r>
            <a:endParaRPr lang="en-US" dirty="0">
              <a:solidFill>
                <a:schemeClr val="accent1">
                  <a:satMod val="150000"/>
                </a:schemeClr>
              </a:solidFill>
            </a:endParaRPr>
          </a:p>
        </p:txBody>
      </p:sp>
      <p:sp>
        <p:nvSpPr>
          <p:cNvPr id="36866" name="Content Placeholder 2"/>
          <p:cNvSpPr>
            <a:spLocks noGrp="1"/>
          </p:cNvSpPr>
          <p:nvPr>
            <p:ph idx="1"/>
          </p:nvPr>
        </p:nvSpPr>
        <p:spPr/>
        <p:txBody>
          <a:bodyPr/>
          <a:lstStyle/>
          <a:p>
            <a:r>
              <a:rPr lang="en-US" b="1" dirty="0" smtClean="0">
                <a:solidFill>
                  <a:srgbClr val="D60093"/>
                </a:solidFill>
              </a:rPr>
              <a:t>Web as a directed graph:</a:t>
            </a:r>
          </a:p>
          <a:p>
            <a:pPr lvl="1"/>
            <a:r>
              <a:rPr lang="en-US" b="1" dirty="0" smtClean="0">
                <a:solidFill>
                  <a:srgbClr val="0000FF"/>
                </a:solidFill>
              </a:rPr>
              <a:t>Nodes: Webpages</a:t>
            </a:r>
          </a:p>
          <a:p>
            <a:pPr lvl="1"/>
            <a:r>
              <a:rPr lang="en-US" b="1" dirty="0" smtClean="0">
                <a:solidFill>
                  <a:srgbClr val="0000FF"/>
                </a:solidFill>
              </a:rPr>
              <a:t>Edges: Hyperlinks</a:t>
            </a:r>
            <a:endParaRPr lang="en-US" dirty="0" smtClean="0">
              <a:solidFill>
                <a:srgbClr val="0000FF"/>
              </a:solidFill>
            </a:endParaRPr>
          </a:p>
        </p:txBody>
      </p:sp>
      <p:sp>
        <p:nvSpPr>
          <p:cNvPr id="5" name="Footer Placeholder 4"/>
          <p:cNvSpPr>
            <a:spLocks noGrp="1"/>
          </p:cNvSpPr>
          <p:nvPr>
            <p:ph type="ftr" sz="quarter" idx="11"/>
          </p:nvPr>
        </p:nvSpPr>
        <p:spPr/>
        <p:txBody>
          <a:bodyPr/>
          <a:lstStyle/>
          <a:p>
            <a:pPr>
              <a:defRPr/>
            </a:pPr>
            <a:r>
              <a:rPr lang="nn-NO"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I teach a class on </a:t>
            </a:r>
            <a:r>
              <a:rPr lang="en-US" sz="1600" u="sng" dirty="0" smtClean="0">
                <a:solidFill>
                  <a:srgbClr val="0000FF"/>
                </a:solidFill>
              </a:rPr>
              <a:t>Networks</a:t>
            </a:r>
            <a:r>
              <a:rPr lang="en-US" sz="1600" dirty="0" smtClean="0"/>
              <a:t>.</a:t>
            </a:r>
            <a:endParaRPr lang="en-US" sz="1600" dirty="0"/>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CS224W: Classes are in the </a:t>
            </a:r>
            <a:br>
              <a:rPr lang="en-US" sz="1600" dirty="0" smtClean="0"/>
            </a:br>
            <a:r>
              <a:rPr lang="en-US" sz="1600" u="sng" dirty="0" smtClean="0">
                <a:solidFill>
                  <a:srgbClr val="0000FF"/>
                </a:solidFill>
              </a:rPr>
              <a:t>Gates</a:t>
            </a:r>
            <a:r>
              <a:rPr lang="en-US" sz="1600" dirty="0" smtClean="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Computer  Science Department at </a:t>
            </a:r>
            <a:r>
              <a:rPr lang="en-US" sz="1600" u="sng" dirty="0" smtClean="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Stanford University</a:t>
            </a:r>
            <a:endParaRPr lang="en-US" sz="1600" dirty="0"/>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31001</TotalTime>
  <Words>3495</Words>
  <Application>Microsoft Office PowerPoint</Application>
  <PresentationFormat>如螢幕大小 (4:3)</PresentationFormat>
  <Paragraphs>956</Paragraphs>
  <Slides>60</Slides>
  <Notes>30</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60</vt:i4>
      </vt:variant>
    </vt:vector>
  </HeadingPairs>
  <TitlesOfParts>
    <vt:vector size="75" baseType="lpstr">
      <vt:lpstr>cmsy10</vt:lpstr>
      <vt:lpstr>Monotype Sorts</vt:lpstr>
      <vt:lpstr>ＭＳ Ｐゴシック</vt:lpstr>
      <vt:lpstr>Arial</vt:lpstr>
      <vt:lpstr>Calibri</vt:lpstr>
      <vt:lpstr>Cambria Math</vt:lpstr>
      <vt:lpstr>Corbel</vt:lpstr>
      <vt:lpstr>Helvetica</vt:lpstr>
      <vt:lpstr>Symbol</vt:lpstr>
      <vt:lpstr>Times New Roman</vt:lpstr>
      <vt:lpstr>Verdana</vt:lpstr>
      <vt:lpstr>Wingdings</vt:lpstr>
      <vt:lpstr>Wingdings 2</vt:lpstr>
      <vt:lpstr>Module</vt:lpstr>
      <vt:lpstr>Equation</vt:lpstr>
      <vt:lpstr>Analysis of Large Graphs: Link Analysis, PageRank</vt:lpstr>
      <vt:lpstr>New Topic: Graph Data!</vt:lpstr>
      <vt:lpstr>Graph Data: Social Networks</vt:lpstr>
      <vt:lpstr>Graph Data: Media Networks</vt:lpstr>
      <vt:lpstr>Graph Data: Information Nets</vt:lpstr>
      <vt:lpstr>Graph Data: Communication Nets</vt:lpstr>
      <vt:lpstr>Graph Data: Technological Networks</vt:lpstr>
      <vt:lpstr>Web as a Graph</vt:lpstr>
      <vt:lpstr>Web as a Graph</vt:lpstr>
      <vt:lpstr>Web as a Directed Graph</vt:lpstr>
      <vt:lpstr>Broad Question</vt:lpstr>
      <vt:lpstr>Web Search: 2 Challenges</vt:lpstr>
      <vt:lpstr>Ranking Nodes on the Graph</vt:lpstr>
      <vt:lpstr>Link Analysis Algorithms</vt:lpstr>
      <vt:lpstr>PageRank:  The “Flow” Formulation</vt:lpstr>
      <vt:lpstr>Links as Votes</vt:lpstr>
      <vt:lpstr>Example: PageRank Scores</vt:lpstr>
      <vt:lpstr>Simple Recursive Formulation</vt:lpstr>
      <vt:lpstr>PageRank: The “Flow” Model</vt:lpstr>
      <vt:lpstr>Solving the Flow Equations</vt:lpstr>
      <vt:lpstr>PageRank: Matrix Formulation</vt:lpstr>
      <vt:lpstr>Example</vt:lpstr>
      <vt:lpstr>Eigenvector Formulation</vt:lpstr>
      <vt:lpstr>Example: Flow Equations &amp; M</vt:lpstr>
      <vt:lpstr>Power Iteration Method</vt:lpstr>
      <vt:lpstr>PageRank: How to solve?</vt:lpstr>
      <vt:lpstr>PageRank: How to solve?</vt:lpstr>
      <vt:lpstr>Why Power Iteration works? (1)</vt:lpstr>
      <vt:lpstr>Why Power Iteration works? (2)</vt:lpstr>
      <vt:lpstr>Why Power Iteration works? (3)</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How do we actually compute the PageRank?</vt:lpstr>
      <vt:lpstr>Computing Page Rank</vt:lpstr>
      <vt:lpstr>Matrix Formulation</vt:lpstr>
      <vt:lpstr>Rearranging the Equation</vt:lpstr>
      <vt:lpstr>Sparse Matrix Formulation</vt:lpstr>
      <vt:lpstr>PageRank: The Complete Algorithm</vt:lpstr>
      <vt:lpstr>Sparse Matrix Encoding</vt:lpstr>
      <vt:lpstr>Basic Algorithm: Update Step</vt:lpstr>
      <vt:lpstr>Analysis</vt:lpstr>
      <vt:lpstr>Block-based Update Algorithm</vt:lpstr>
      <vt:lpstr>Analysis of Block Update</vt:lpstr>
      <vt:lpstr>Block-Stripe Update Algorithm</vt:lpstr>
      <vt:lpstr>Block-Stripe Analysis</vt:lpstr>
      <vt:lpstr>Some Problems with Page Rank</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Windows 使用者</cp:lastModifiedBy>
  <cp:revision>1559</cp:revision>
  <cp:lastPrinted>2012-01-25T16:54:23Z</cp:lastPrinted>
  <dcterms:created xsi:type="dcterms:W3CDTF">2009-06-12T17:14:38Z</dcterms:created>
  <dcterms:modified xsi:type="dcterms:W3CDTF">2023-11-22T09:18:48Z</dcterms:modified>
</cp:coreProperties>
</file>